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8"/>
  </p:notesMasterIdLst>
  <p:sldIdLst>
    <p:sldId id="256" r:id="rId2"/>
    <p:sldId id="262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72" r:id="rId11"/>
    <p:sldId id="268" r:id="rId12"/>
    <p:sldId id="269" r:id="rId13"/>
    <p:sldId id="270" r:id="rId14"/>
    <p:sldId id="271" r:id="rId15"/>
    <p:sldId id="260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0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munkalap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ME-Egyetem\II.f&#233;l&#233;v\Kutat&#225;s\diagramo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7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munkalap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4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Pt>
            <c:idx val="1"/>
            <c:spPr>
              <a:solidFill>
                <a:schemeClr val="accent1">
                  <a:lumMod val="75000"/>
                </a:schemeClr>
              </a:solidFill>
            </c:spPr>
          </c:dPt>
          <c:dLbls>
            <c:dLbl>
              <c:idx val="0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elete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Munka1!$A$2:$A$3</c:f>
              <c:strCache>
                <c:ptCount val="2"/>
                <c:pt idx="0">
                  <c:v>nő</c:v>
                </c:pt>
                <c:pt idx="1">
                  <c:v>férfi</c:v>
                </c:pt>
              </c:strCache>
            </c:strRef>
          </c:cat>
          <c:val>
            <c:numRef>
              <c:f>Munka1!$B$2:$B$3</c:f>
              <c:numCache>
                <c:formatCode>0.0%</c:formatCode>
                <c:ptCount val="2"/>
                <c:pt idx="0">
                  <c:v>0.56799999999999995</c:v>
                </c:pt>
                <c:pt idx="1">
                  <c:v>0.43200000000000038</c:v>
                </c:pt>
              </c:numCache>
            </c:numRef>
          </c:val>
        </c:ser>
        <c:axId val="82638720"/>
        <c:axId val="82640256"/>
      </c:barChart>
      <c:catAx>
        <c:axId val="82638720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640256"/>
        <c:crosses val="autoZero"/>
        <c:auto val="1"/>
        <c:lblAlgn val="ctr"/>
        <c:lblOffset val="100"/>
      </c:catAx>
      <c:valAx>
        <c:axId val="82640256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63872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44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Munka1!$A$2:$A$6</c:f>
              <c:strCache>
                <c:ptCount val="5"/>
                <c:pt idx="0">
                  <c:v>egyáltalán nem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teljes mértékben</c:v>
                </c:pt>
              </c:strCache>
            </c:strRef>
          </c:cat>
          <c:val>
            <c:numRef>
              <c:f>Munka1!$B$2:$B$6</c:f>
              <c:numCache>
                <c:formatCode>0.0%</c:formatCode>
                <c:ptCount val="5"/>
                <c:pt idx="0">
                  <c:v>6.7000000000000004E-2</c:v>
                </c:pt>
                <c:pt idx="1">
                  <c:v>8.1000000000000003E-2</c:v>
                </c:pt>
                <c:pt idx="2">
                  <c:v>0.222</c:v>
                </c:pt>
                <c:pt idx="3">
                  <c:v>0.32200000000000006</c:v>
                </c:pt>
                <c:pt idx="4">
                  <c:v>0.30700000000000005</c:v>
                </c:pt>
              </c:numCache>
            </c:numRef>
          </c:val>
        </c:ser>
        <c:axId val="103618816"/>
        <c:axId val="103620608"/>
      </c:barChart>
      <c:catAx>
        <c:axId val="10361881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103620608"/>
        <c:crosses val="autoZero"/>
        <c:auto val="1"/>
        <c:lblAlgn val="ctr"/>
        <c:lblOffset val="100"/>
      </c:catAx>
      <c:valAx>
        <c:axId val="103620608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1036188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7"/>
  <c:chart>
    <c:plotArea>
      <c:layout>
        <c:manualLayout>
          <c:layoutTarget val="inner"/>
          <c:xMode val="edge"/>
          <c:yMode val="edge"/>
          <c:x val="0.35481472183376767"/>
          <c:y val="3.0866359269839376E-2"/>
          <c:w val="0.60290144979551263"/>
          <c:h val="0.80724847022895685"/>
        </c:manualLayout>
      </c:layout>
      <c:barChart>
        <c:barDir val="bar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Munka1!$A$2:$A$14</c:f>
              <c:strCache>
                <c:ptCount val="13"/>
                <c:pt idx="0">
                  <c:v>magánéleti, családi</c:v>
                </c:pt>
                <c:pt idx="1">
                  <c:v>baráti</c:v>
                </c:pt>
                <c:pt idx="2">
                  <c:v>munkahelyi</c:v>
                </c:pt>
                <c:pt idx="3">
                  <c:v>oktatással kapcsolatok</c:v>
                </c:pt>
                <c:pt idx="4">
                  <c:v>egészségüggyel kapcsolatos</c:v>
                </c:pt>
                <c:pt idx="5">
                  <c:v>értéktárggyal, vagyontárggyal kapcs.</c:v>
                </c:pt>
                <c:pt idx="6">
                  <c:v>etnikai jellegű</c:v>
                </c:pt>
                <c:pt idx="7">
                  <c:v>vallási jellegű</c:v>
                </c:pt>
                <c:pt idx="8">
                  <c:v>életkori különbségekből fakadó</c:v>
                </c:pt>
                <c:pt idx="9">
                  <c:v>nemi különbségekből fakadó</c:v>
                </c:pt>
                <c:pt idx="10">
                  <c:v>szomszédokkal kapcsolatos</c:v>
                </c:pt>
                <c:pt idx="11">
                  <c:v>politikai, érdekképviseleti jellegű</c:v>
                </c:pt>
                <c:pt idx="12">
                  <c:v>vállalkozással, beruházással kapcs.</c:v>
                </c:pt>
              </c:strCache>
            </c:strRef>
          </c:cat>
          <c:val>
            <c:numRef>
              <c:f>Munka1!$B$2:$B$14</c:f>
              <c:numCache>
                <c:formatCode>0.0%</c:formatCode>
                <c:ptCount val="13"/>
                <c:pt idx="0">
                  <c:v>0.57500000000000051</c:v>
                </c:pt>
                <c:pt idx="1">
                  <c:v>0.42500000000000032</c:v>
                </c:pt>
                <c:pt idx="2">
                  <c:v>0.43400000000000027</c:v>
                </c:pt>
                <c:pt idx="3">
                  <c:v>0.30800000000000027</c:v>
                </c:pt>
                <c:pt idx="4">
                  <c:v>0.41900000000000026</c:v>
                </c:pt>
                <c:pt idx="5">
                  <c:v>0.27300000000000002</c:v>
                </c:pt>
                <c:pt idx="6">
                  <c:v>0.28100000000000008</c:v>
                </c:pt>
                <c:pt idx="7">
                  <c:v>8.8000000000000064E-2</c:v>
                </c:pt>
                <c:pt idx="8">
                  <c:v>0.20200000000000001</c:v>
                </c:pt>
                <c:pt idx="9">
                  <c:v>9.9000000000000046E-2</c:v>
                </c:pt>
                <c:pt idx="10">
                  <c:v>0.33500000000000041</c:v>
                </c:pt>
                <c:pt idx="11">
                  <c:v>0.20100000000000001</c:v>
                </c:pt>
                <c:pt idx="12">
                  <c:v>0.14500000000000013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nem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Munka1!$A$2:$A$14</c:f>
              <c:strCache>
                <c:ptCount val="13"/>
                <c:pt idx="0">
                  <c:v>magánéleti, családi</c:v>
                </c:pt>
                <c:pt idx="1">
                  <c:v>baráti</c:v>
                </c:pt>
                <c:pt idx="2">
                  <c:v>munkahelyi</c:v>
                </c:pt>
                <c:pt idx="3">
                  <c:v>oktatással kapcsolatok</c:v>
                </c:pt>
                <c:pt idx="4">
                  <c:v>egészségüggyel kapcsolatos</c:v>
                </c:pt>
                <c:pt idx="5">
                  <c:v>értéktárggyal, vagyontárggyal kapcs.</c:v>
                </c:pt>
                <c:pt idx="6">
                  <c:v>etnikai jellegű</c:v>
                </c:pt>
                <c:pt idx="7">
                  <c:v>vallási jellegű</c:v>
                </c:pt>
                <c:pt idx="8">
                  <c:v>életkori különbségekből fakadó</c:v>
                </c:pt>
                <c:pt idx="9">
                  <c:v>nemi különbségekből fakadó</c:v>
                </c:pt>
                <c:pt idx="10">
                  <c:v>szomszédokkal kapcsolatos</c:v>
                </c:pt>
                <c:pt idx="11">
                  <c:v>politikai, érdekképviseleti jellegű</c:v>
                </c:pt>
                <c:pt idx="12">
                  <c:v>vállalkozással, beruházással kapcs.</c:v>
                </c:pt>
              </c:strCache>
            </c:strRef>
          </c:cat>
          <c:val>
            <c:numRef>
              <c:f>Munka1!$C$2:$C$14</c:f>
              <c:numCache>
                <c:formatCode>0.0%</c:formatCode>
                <c:ptCount val="13"/>
                <c:pt idx="0">
                  <c:v>0.42500000000000032</c:v>
                </c:pt>
                <c:pt idx="1">
                  <c:v>0.57500000000000051</c:v>
                </c:pt>
                <c:pt idx="2">
                  <c:v>0.56599999999999995</c:v>
                </c:pt>
                <c:pt idx="3">
                  <c:v>0.69199999999999995</c:v>
                </c:pt>
                <c:pt idx="4">
                  <c:v>0.58099999999999996</c:v>
                </c:pt>
                <c:pt idx="5">
                  <c:v>0.72700000000000053</c:v>
                </c:pt>
                <c:pt idx="6">
                  <c:v>0.71900000000000053</c:v>
                </c:pt>
                <c:pt idx="7">
                  <c:v>0.91200000000000003</c:v>
                </c:pt>
                <c:pt idx="8">
                  <c:v>0.79800000000000004</c:v>
                </c:pt>
                <c:pt idx="9">
                  <c:v>0.90100000000000002</c:v>
                </c:pt>
                <c:pt idx="10">
                  <c:v>0.66500000000000081</c:v>
                </c:pt>
                <c:pt idx="11">
                  <c:v>0.79900000000000004</c:v>
                </c:pt>
                <c:pt idx="12">
                  <c:v>0.85500000000000054</c:v>
                </c:pt>
              </c:numCache>
            </c:numRef>
          </c:val>
        </c:ser>
        <c:overlap val="100"/>
        <c:axId val="82664064"/>
        <c:axId val="82678144"/>
      </c:barChart>
      <c:catAx>
        <c:axId val="82664064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678144"/>
        <c:crosses val="autoZero"/>
        <c:auto val="1"/>
        <c:lblAlgn val="ctr"/>
        <c:lblOffset val="100"/>
      </c:catAx>
      <c:valAx>
        <c:axId val="8267814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664064"/>
        <c:crosses val="autoZero"/>
        <c:crossBetween val="between"/>
      </c:valAx>
    </c:plotArea>
    <c:legend>
      <c:legendPos val="b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0.42009166265462822"/>
          <c:y val="2.8878929069257146E-2"/>
          <c:w val="0.54507795134976611"/>
          <c:h val="0.8683515671625287"/>
        </c:manualLayout>
      </c:layout>
      <c:barChart>
        <c:barDir val="bar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nem válaszolt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Tud-e olyan embereket, szervezeteket, akik tesznek a település jövőjéért?</c:v>
                </c:pt>
                <c:pt idx="1">
                  <c:v>Ismer-e jó kezdeményezéseket?</c:v>
                </c:pt>
                <c:pt idx="2">
                  <c:v>Szervez-e a település vezetősége a problémák megbeszélésére konzultációt az itt élőkkel?</c:v>
                </c:pt>
              </c:strCache>
            </c:strRef>
          </c:cat>
          <c:val>
            <c:numRef>
              <c:f>Munka1!$B$2:$B$4</c:f>
              <c:numCache>
                <c:formatCode>0.0%</c:formatCode>
                <c:ptCount val="3"/>
                <c:pt idx="0">
                  <c:v>5.8000000000000003E-2</c:v>
                </c:pt>
                <c:pt idx="1">
                  <c:v>5.5000000000000014E-2</c:v>
                </c:pt>
                <c:pt idx="2" formatCode="0%">
                  <c:v>3.0000000000000002E-2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nincsenek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Tud-e olyan embereket, szervezeteket, akik tesznek a település jövőjéért?</c:v>
                </c:pt>
                <c:pt idx="1">
                  <c:v>Ismer-e jó kezdeményezéseket?</c:v>
                </c:pt>
                <c:pt idx="2">
                  <c:v>Szervez-e a település vezetősége a problémák megbeszélésére konzultációt az itt élőkkel?</c:v>
                </c:pt>
              </c:strCache>
            </c:strRef>
          </c:cat>
          <c:val>
            <c:numRef>
              <c:f>Munka1!$C$2:$C$4</c:f>
              <c:numCache>
                <c:formatCode>0.0%</c:formatCode>
                <c:ptCount val="3"/>
                <c:pt idx="0">
                  <c:v>0.21800000000000014</c:v>
                </c:pt>
                <c:pt idx="1">
                  <c:v>0.28200000000000008</c:v>
                </c:pt>
                <c:pt idx="2">
                  <c:v>0.23500000000000001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vannak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Tud-e olyan embereket, szervezeteket, akik tesznek a település jövőjéért?</c:v>
                </c:pt>
                <c:pt idx="1">
                  <c:v>Ismer-e jó kezdeményezéseket?</c:v>
                </c:pt>
                <c:pt idx="2">
                  <c:v>Szervez-e a település vezetősége a problémák megbeszélésére konzultációt az itt élőkkel?</c:v>
                </c:pt>
              </c:strCache>
            </c:strRef>
          </c:cat>
          <c:val>
            <c:numRef>
              <c:f>Munka1!$D$2:$D$4</c:f>
              <c:numCache>
                <c:formatCode>0.0%</c:formatCode>
                <c:ptCount val="3"/>
                <c:pt idx="0">
                  <c:v>0.36700000000000033</c:v>
                </c:pt>
                <c:pt idx="1">
                  <c:v>0.38800000000000034</c:v>
                </c:pt>
                <c:pt idx="2">
                  <c:v>0.43300000000000027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nem tudja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Tud-e olyan embereket, szervezeteket, akik tesznek a település jövőjéért?</c:v>
                </c:pt>
                <c:pt idx="1">
                  <c:v>Ismer-e jó kezdeményezéseket?</c:v>
                </c:pt>
                <c:pt idx="2">
                  <c:v>Szervez-e a település vezetősége a problémák megbeszélésére konzultációt az itt élőkkel?</c:v>
                </c:pt>
              </c:strCache>
            </c:strRef>
          </c:cat>
          <c:val>
            <c:numRef>
              <c:f>Munka1!$E$2:$E$4</c:f>
              <c:numCache>
                <c:formatCode>0.0%</c:formatCode>
                <c:ptCount val="3"/>
                <c:pt idx="0">
                  <c:v>0.35600000000000026</c:v>
                </c:pt>
                <c:pt idx="1">
                  <c:v>0.27500000000000002</c:v>
                </c:pt>
                <c:pt idx="2">
                  <c:v>0.30200000000000032</c:v>
                </c:pt>
              </c:numCache>
            </c:numRef>
          </c:val>
        </c:ser>
        <c:overlap val="100"/>
        <c:axId val="103639296"/>
        <c:axId val="103654912"/>
      </c:barChart>
      <c:catAx>
        <c:axId val="10363929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03654912"/>
        <c:crosses val="autoZero"/>
        <c:auto val="1"/>
        <c:lblAlgn val="ctr"/>
        <c:lblOffset val="100"/>
      </c:catAx>
      <c:valAx>
        <c:axId val="103654912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hu-HU"/>
          </a:p>
        </c:txPr>
        <c:crossAx val="10363929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nem válaszolt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Munka1!$A$2:$A$4</c:f>
              <c:strCache>
                <c:ptCount val="3"/>
                <c:pt idx="0">
                  <c:v>18-35</c:v>
                </c:pt>
                <c:pt idx="1">
                  <c:v>36-53</c:v>
                </c:pt>
                <c:pt idx="2">
                  <c:v>54+</c:v>
                </c:pt>
              </c:strCache>
            </c:strRef>
          </c:cat>
          <c:val>
            <c:numRef>
              <c:f>Munka1!$B$2:$B$4</c:f>
              <c:numCache>
                <c:formatCode>0.0%</c:formatCode>
                <c:ptCount val="3"/>
                <c:pt idx="0">
                  <c:v>1.2E-2</c:v>
                </c:pt>
                <c:pt idx="1">
                  <c:v>5.6000000000000001E-2</c:v>
                </c:pt>
                <c:pt idx="2">
                  <c:v>1.2E-2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Munka1!$A$2:$A$4</c:f>
              <c:strCache>
                <c:ptCount val="3"/>
                <c:pt idx="0">
                  <c:v>18-35</c:v>
                </c:pt>
                <c:pt idx="1">
                  <c:v>36-53</c:v>
                </c:pt>
                <c:pt idx="2">
                  <c:v>54+</c:v>
                </c:pt>
              </c:strCache>
            </c:strRef>
          </c:cat>
          <c:val>
            <c:numRef>
              <c:f>Munka1!$C$2:$C$4</c:f>
              <c:numCache>
                <c:formatCode>0.0%</c:formatCode>
                <c:ptCount val="3"/>
                <c:pt idx="0">
                  <c:v>0.33700000000000041</c:v>
                </c:pt>
                <c:pt idx="1">
                  <c:v>0.35600000000000026</c:v>
                </c:pt>
                <c:pt idx="2">
                  <c:v>0.63100000000000056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Munka1!$A$2:$A$4</c:f>
              <c:strCache>
                <c:ptCount val="3"/>
                <c:pt idx="0">
                  <c:v>18-35</c:v>
                </c:pt>
                <c:pt idx="1">
                  <c:v>36-53</c:v>
                </c:pt>
                <c:pt idx="2">
                  <c:v>54+</c:v>
                </c:pt>
              </c:strCache>
            </c:strRef>
          </c:cat>
          <c:val>
            <c:numRef>
              <c:f>Munka1!$D$2:$D$4</c:f>
              <c:numCache>
                <c:formatCode>0.0%</c:formatCode>
                <c:ptCount val="3"/>
                <c:pt idx="0">
                  <c:v>0.24400000000000013</c:v>
                </c:pt>
                <c:pt idx="1">
                  <c:v>0.28900000000000026</c:v>
                </c:pt>
                <c:pt idx="2">
                  <c:v>0.16700000000000001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nem tudja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Munka1!$A$2:$A$4</c:f>
              <c:strCache>
                <c:ptCount val="3"/>
                <c:pt idx="0">
                  <c:v>18-35</c:v>
                </c:pt>
                <c:pt idx="1">
                  <c:v>36-53</c:v>
                </c:pt>
                <c:pt idx="2">
                  <c:v>54+</c:v>
                </c:pt>
              </c:strCache>
            </c:strRef>
          </c:cat>
          <c:val>
            <c:numRef>
              <c:f>Munka1!$E$2:$E$4</c:f>
              <c:numCache>
                <c:formatCode>0%</c:formatCode>
                <c:ptCount val="3"/>
                <c:pt idx="0" formatCode="0.0%">
                  <c:v>0.40700000000000008</c:v>
                </c:pt>
                <c:pt idx="1">
                  <c:v>0.30000000000000027</c:v>
                </c:pt>
                <c:pt idx="2">
                  <c:v>0.19</c:v>
                </c:pt>
              </c:numCache>
            </c:numRef>
          </c:val>
        </c:ser>
        <c:gapWidth val="219"/>
        <c:overlap val="-27"/>
        <c:axId val="110042496"/>
        <c:axId val="110097536"/>
      </c:barChart>
      <c:catAx>
        <c:axId val="1100424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097536"/>
        <c:crosses val="autoZero"/>
        <c:auto val="1"/>
        <c:lblAlgn val="ctr"/>
        <c:lblOffset val="100"/>
      </c:catAx>
      <c:valAx>
        <c:axId val="1100975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04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5"/>
  <c:chart>
    <c:autoTitleDeleted val="1"/>
    <c:plotArea>
      <c:layout>
        <c:manualLayout>
          <c:layoutTarget val="inner"/>
          <c:xMode val="edge"/>
          <c:yMode val="edge"/>
          <c:x val="0.13710900816297064"/>
          <c:y val="3.3127083997100945E-2"/>
          <c:w val="0.83183947454698115"/>
          <c:h val="0.83738316524105583"/>
        </c:manualLayout>
      </c:layout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18-35</c:v>
                </c:pt>
                <c:pt idx="1">
                  <c:v>36-53</c:v>
                </c:pt>
                <c:pt idx="2">
                  <c:v>54+</c:v>
                </c:pt>
              </c:strCache>
            </c:strRef>
          </c:cat>
          <c:val>
            <c:numRef>
              <c:f>Munka1!$B$2:$B$4</c:f>
              <c:numCache>
                <c:formatCode>0.0%</c:formatCode>
                <c:ptCount val="3"/>
                <c:pt idx="0">
                  <c:v>0.33600000000000052</c:v>
                </c:pt>
                <c:pt idx="1">
                  <c:v>0.34700000000000053</c:v>
                </c:pt>
                <c:pt idx="2">
                  <c:v>0.31700000000000045</c:v>
                </c:pt>
              </c:numCache>
            </c:numRef>
          </c:val>
        </c:ser>
        <c:axId val="78604544"/>
        <c:axId val="78893056"/>
      </c:barChart>
      <c:catAx>
        <c:axId val="78604544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8893056"/>
        <c:crosses val="autoZero"/>
        <c:auto val="1"/>
        <c:lblAlgn val="ctr"/>
        <c:lblOffset val="100"/>
      </c:catAx>
      <c:valAx>
        <c:axId val="78893056"/>
        <c:scaling>
          <c:orientation val="minMax"/>
          <c:max val="0.45"/>
          <c:min val="0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78604544"/>
        <c:crosses val="autoZero"/>
        <c:crossBetween val="between"/>
        <c:majorUnit val="5.0000000000000065E-2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8"/>
  <c:chart>
    <c:plotArea>
      <c:layout/>
      <c:barChart>
        <c:barDir val="col"/>
        <c:grouping val="clustered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Munka1!$A$1:$C$1</c:f>
              <c:strCache>
                <c:ptCount val="3"/>
                <c:pt idx="0">
                  <c:v>18-39</c:v>
                </c:pt>
                <c:pt idx="1">
                  <c:v>40-59</c:v>
                </c:pt>
                <c:pt idx="2">
                  <c:v>60+</c:v>
                </c:pt>
              </c:strCache>
            </c:strRef>
          </c:cat>
          <c:val>
            <c:numRef>
              <c:f>Munka1!$A$2:$C$2</c:f>
              <c:numCache>
                <c:formatCode>0.0%</c:formatCode>
                <c:ptCount val="3"/>
                <c:pt idx="0">
                  <c:v>0.39500000000000052</c:v>
                </c:pt>
                <c:pt idx="1">
                  <c:v>0.36500000000000032</c:v>
                </c:pt>
                <c:pt idx="2" formatCode="0%">
                  <c:v>0.24000000000000019</c:v>
                </c:pt>
              </c:numCache>
            </c:numRef>
          </c:val>
        </c:ser>
        <c:axId val="82025856"/>
        <c:axId val="82027648"/>
      </c:barChart>
      <c:catAx>
        <c:axId val="82025856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027648"/>
        <c:crosses val="autoZero"/>
        <c:auto val="1"/>
        <c:lblAlgn val="ctr"/>
        <c:lblOffset val="100"/>
      </c:catAx>
      <c:valAx>
        <c:axId val="82027648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82025856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9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Munka1!$A$2:$A$9</c:f>
              <c:strCache>
                <c:ptCount val="8"/>
                <c:pt idx="0">
                  <c:v>egyéb</c:v>
                </c:pt>
                <c:pt idx="1">
                  <c:v>MA</c:v>
                </c:pt>
                <c:pt idx="2">
                  <c:v>BA</c:v>
                </c:pt>
                <c:pt idx="3">
                  <c:v>gimnázium</c:v>
                </c:pt>
                <c:pt idx="4">
                  <c:v>szakmunka/szakközép-érettségivel</c:v>
                </c:pt>
                <c:pt idx="5">
                  <c:v>szakmunkás-érettségi nélkül</c:v>
                </c:pt>
                <c:pt idx="6">
                  <c:v>ált. isk.</c:v>
                </c:pt>
                <c:pt idx="7">
                  <c:v>nem befejezett isk. végz.</c:v>
                </c:pt>
              </c:strCache>
            </c:strRef>
          </c:cat>
          <c:val>
            <c:numRef>
              <c:f>Munka1!$B$2:$B$9</c:f>
              <c:numCache>
                <c:formatCode>0.0%</c:formatCode>
                <c:ptCount val="8"/>
                <c:pt idx="0">
                  <c:v>2.5999999999999999E-2</c:v>
                </c:pt>
                <c:pt idx="1">
                  <c:v>7.5000000000000011E-2</c:v>
                </c:pt>
                <c:pt idx="2">
                  <c:v>0.191</c:v>
                </c:pt>
                <c:pt idx="3" formatCode="0%">
                  <c:v>0.24000000000000019</c:v>
                </c:pt>
                <c:pt idx="4">
                  <c:v>0.25800000000000001</c:v>
                </c:pt>
                <c:pt idx="5">
                  <c:v>0.13100000000000001</c:v>
                </c:pt>
                <c:pt idx="6">
                  <c:v>7.0999999999999994E-2</c:v>
                </c:pt>
                <c:pt idx="7">
                  <c:v>7.0000000000000071E-3</c:v>
                </c:pt>
              </c:numCache>
            </c:numRef>
          </c:val>
        </c:ser>
        <c:shape val="cylinder"/>
        <c:axId val="90928256"/>
        <c:axId val="90929792"/>
        <c:axId val="0"/>
      </c:bar3DChart>
      <c:catAx>
        <c:axId val="9092825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0929792"/>
        <c:crosses val="autoZero"/>
        <c:auto val="1"/>
        <c:lblAlgn val="ctr"/>
        <c:lblOffset val="100"/>
      </c:catAx>
      <c:valAx>
        <c:axId val="90929792"/>
        <c:scaling>
          <c:orientation val="minMax"/>
        </c:scaling>
        <c:axPos val="b"/>
        <c:majorGridlines/>
        <c:numFmt formatCode="0%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092825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20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4992924321959775"/>
          <c:y val="4.6381820987986704E-2"/>
          <c:w val="0.8357550306211744"/>
          <c:h val="0.58497704652072635"/>
        </c:manualLayout>
      </c:layout>
      <c:bar3D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Munka1!$A$2:$A$7</c:f>
              <c:strCache>
                <c:ptCount val="6"/>
                <c:pt idx="0">
                  <c:v>sosem volt házas, egyedül él</c:v>
                </c:pt>
                <c:pt idx="1">
                  <c:v>házas</c:v>
                </c:pt>
                <c:pt idx="2">
                  <c:v>elvált</c:v>
                </c:pt>
                <c:pt idx="3">
                  <c:v>külön élő házas</c:v>
                </c:pt>
                <c:pt idx="4">
                  <c:v>élettársi kapcsolatban él</c:v>
                </c:pt>
                <c:pt idx="5">
                  <c:v>özvegy</c:v>
                </c:pt>
              </c:strCache>
            </c:strRef>
          </c:cat>
          <c:val>
            <c:numRef>
              <c:f>Munka1!$B$2:$B$7</c:f>
              <c:numCache>
                <c:formatCode>0.0%</c:formatCode>
                <c:ptCount val="6"/>
                <c:pt idx="0">
                  <c:v>0.18400000000000019</c:v>
                </c:pt>
                <c:pt idx="1">
                  <c:v>0.42500000000000032</c:v>
                </c:pt>
                <c:pt idx="2">
                  <c:v>0.10500000000000002</c:v>
                </c:pt>
                <c:pt idx="3">
                  <c:v>1.0999999999999998E-2</c:v>
                </c:pt>
                <c:pt idx="4">
                  <c:v>0.14300000000000004</c:v>
                </c:pt>
                <c:pt idx="5">
                  <c:v>0.13200000000000001</c:v>
                </c:pt>
              </c:numCache>
            </c:numRef>
          </c:val>
        </c:ser>
        <c:shape val="cylinder"/>
        <c:axId val="90967040"/>
        <c:axId val="90968832"/>
        <c:axId val="0"/>
      </c:bar3DChart>
      <c:catAx>
        <c:axId val="90967040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0968832"/>
        <c:crosses val="autoZero"/>
        <c:auto val="1"/>
        <c:lblAlgn val="ctr"/>
        <c:lblOffset val="100"/>
      </c:catAx>
      <c:valAx>
        <c:axId val="90968832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0967040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>
        <c:manualLayout>
          <c:layoutTarget val="inner"/>
          <c:xMode val="edge"/>
          <c:yMode val="edge"/>
          <c:x val="0.29376848206474265"/>
          <c:y val="2.5071157580391083E-2"/>
          <c:w val="0.66592946194225722"/>
          <c:h val="0.74430452214050702"/>
        </c:manualLayout>
      </c:layout>
      <c:barChart>
        <c:barDir val="bar"/>
        <c:grouping val="percentStacked"/>
        <c:ser>
          <c:idx val="0"/>
          <c:order val="0"/>
          <c:tx>
            <c:strRef>
              <c:f>Munka1!$B$1</c:f>
              <c:strCache>
                <c:ptCount val="1"/>
                <c:pt idx="0">
                  <c:v>egyáltalán nem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Rábeszélne-e másokat, hogy itt lakjanak?</c:v>
                </c:pt>
                <c:pt idx="1">
                  <c:v>Szándékában áll-e elköltözni?</c:v>
                </c:pt>
                <c:pt idx="2">
                  <c:v>Szeret itt lakni?</c:v>
                </c:pt>
              </c:strCache>
            </c:strRef>
          </c:cat>
          <c:val>
            <c:numRef>
              <c:f>Munka1!$B$2:$B$4</c:f>
              <c:numCache>
                <c:formatCode>0.0%</c:formatCode>
                <c:ptCount val="3"/>
                <c:pt idx="0">
                  <c:v>0.30900000000000005</c:v>
                </c:pt>
                <c:pt idx="1">
                  <c:v>0.52600000000000002</c:v>
                </c:pt>
                <c:pt idx="2">
                  <c:v>9.8000000000000018E-2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Rábeszélne-e másokat, hogy itt lakjanak?</c:v>
                </c:pt>
                <c:pt idx="1">
                  <c:v>Szándékában áll-e elköltözni?</c:v>
                </c:pt>
                <c:pt idx="2">
                  <c:v>Szeret itt lakni?</c:v>
                </c:pt>
              </c:strCache>
            </c:strRef>
          </c:cat>
          <c:val>
            <c:numRef>
              <c:f>Munka1!$C$2:$C$4</c:f>
              <c:numCache>
                <c:formatCode>0.0%</c:formatCode>
                <c:ptCount val="3"/>
                <c:pt idx="0">
                  <c:v>0.15300000000000002</c:v>
                </c:pt>
                <c:pt idx="1">
                  <c:v>0.113</c:v>
                </c:pt>
                <c:pt idx="2">
                  <c:v>9.8000000000000018E-2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Rábeszélne-e másokat, hogy itt lakjanak?</c:v>
                </c:pt>
                <c:pt idx="1">
                  <c:v>Szándékában áll-e elköltözni?</c:v>
                </c:pt>
                <c:pt idx="2">
                  <c:v>Szeret itt lakni?</c:v>
                </c:pt>
              </c:strCache>
            </c:strRef>
          </c:cat>
          <c:val>
            <c:numRef>
              <c:f>Munka1!$D$2:$D$4</c:f>
              <c:numCache>
                <c:formatCode>0.0%</c:formatCode>
                <c:ptCount val="3"/>
                <c:pt idx="0">
                  <c:v>0.23300000000000001</c:v>
                </c:pt>
                <c:pt idx="1">
                  <c:v>8.5000000000000006E-2</c:v>
                </c:pt>
                <c:pt idx="2">
                  <c:v>0.28300000000000003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Rábeszélne-e másokat, hogy itt lakjanak?</c:v>
                </c:pt>
                <c:pt idx="1">
                  <c:v>Szándékában áll-e elköltözni?</c:v>
                </c:pt>
                <c:pt idx="2">
                  <c:v>Szeret itt lakni?</c:v>
                </c:pt>
              </c:strCache>
            </c:strRef>
          </c:cat>
          <c:val>
            <c:numRef>
              <c:f>Munka1!$E$2:$E$4</c:f>
              <c:numCache>
                <c:formatCode>0.0%</c:formatCode>
                <c:ptCount val="3"/>
                <c:pt idx="0">
                  <c:v>0.129</c:v>
                </c:pt>
                <c:pt idx="1">
                  <c:v>6.5000000000000002E-2</c:v>
                </c:pt>
                <c:pt idx="2">
                  <c:v>0.27500000000000002</c:v>
                </c:pt>
              </c:numCache>
            </c:numRef>
          </c:val>
        </c:ser>
        <c:ser>
          <c:idx val="4"/>
          <c:order val="4"/>
          <c:tx>
            <c:strRef>
              <c:f>Munka1!$F$1</c:f>
              <c:strCache>
                <c:ptCount val="1"/>
                <c:pt idx="0">
                  <c:v>határozottan igen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Munka1!$A$2:$A$4</c:f>
              <c:strCache>
                <c:ptCount val="3"/>
                <c:pt idx="0">
                  <c:v>Rábeszélne-e másokat, hogy itt lakjanak?</c:v>
                </c:pt>
                <c:pt idx="1">
                  <c:v>Szándékában áll-e elköltözni?</c:v>
                </c:pt>
                <c:pt idx="2">
                  <c:v>Szeret itt lakni?</c:v>
                </c:pt>
              </c:strCache>
            </c:strRef>
          </c:cat>
          <c:val>
            <c:numRef>
              <c:f>Munka1!$F$2:$F$4</c:f>
              <c:numCache>
                <c:formatCode>0.0%</c:formatCode>
                <c:ptCount val="3"/>
                <c:pt idx="0">
                  <c:v>0.17700000000000002</c:v>
                </c:pt>
                <c:pt idx="1">
                  <c:v>0.21100000000000002</c:v>
                </c:pt>
                <c:pt idx="2">
                  <c:v>0.24600000000000002</c:v>
                </c:pt>
              </c:numCache>
            </c:numRef>
          </c:val>
        </c:ser>
        <c:overlap val="100"/>
        <c:axId val="94870528"/>
        <c:axId val="94884608"/>
      </c:barChart>
      <c:catAx>
        <c:axId val="94870528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4884608"/>
        <c:crosses val="autoZero"/>
        <c:auto val="1"/>
        <c:lblAlgn val="ctr"/>
        <c:lblOffset val="100"/>
      </c:catAx>
      <c:valAx>
        <c:axId val="94884608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48705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164271653543304"/>
          <c:y val="0.89764381368738178"/>
          <c:w val="0.58433748906386607"/>
          <c:h val="5.8656458739371233E-2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hu-HU"/>
        </a:p>
      </c:txPr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style val="33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Munka1!$A$2:$A$5</c:f>
              <c:strCache>
                <c:ptCount val="4"/>
                <c:pt idx="0">
                  <c:v>nem válaszolt</c:v>
                </c:pt>
                <c:pt idx="1">
                  <c:v>nincsenek</c:v>
                </c:pt>
                <c:pt idx="2">
                  <c:v>vannak</c:v>
                </c:pt>
                <c:pt idx="3">
                  <c:v>nem tudja</c:v>
                </c:pt>
              </c:strCache>
            </c:strRef>
          </c:cat>
          <c:val>
            <c:numRef>
              <c:f>Munka1!$B$2:$B$5</c:f>
              <c:numCache>
                <c:formatCode>0%</c:formatCode>
                <c:ptCount val="4"/>
                <c:pt idx="0" formatCode="0.0%">
                  <c:v>7.8000000000000014E-2</c:v>
                </c:pt>
                <c:pt idx="1">
                  <c:v>0.16</c:v>
                </c:pt>
                <c:pt idx="2" formatCode="0.0%">
                  <c:v>0.6490000000000008</c:v>
                </c:pt>
                <c:pt idx="3" formatCode="0.0%">
                  <c:v>0.112</c:v>
                </c:pt>
              </c:numCache>
            </c:numRef>
          </c:val>
        </c:ser>
        <c:axId val="94786688"/>
        <c:axId val="94788224"/>
      </c:barChart>
      <c:catAx>
        <c:axId val="94786688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4788224"/>
        <c:crosses val="autoZero"/>
        <c:auto val="1"/>
        <c:lblAlgn val="ctr"/>
        <c:lblOffset val="100"/>
      </c:catAx>
      <c:valAx>
        <c:axId val="94788224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94786688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spPr>
            <a:gradFill flip="none" rotWithShape="1">
              <a:gsLst>
                <a:gs pos="0">
                  <a:schemeClr val="bg1"/>
                </a:gs>
                <a:gs pos="16000">
                  <a:srgbClr val="00CCCC"/>
                </a:gs>
                <a:gs pos="47000">
                  <a:srgbClr val="9999FF"/>
                </a:gs>
                <a:gs pos="60001">
                  <a:srgbClr val="2E6792"/>
                </a:gs>
                <a:gs pos="71001">
                  <a:srgbClr val="3333CC"/>
                </a:gs>
                <a:gs pos="81000">
                  <a:srgbClr val="1170FF"/>
                </a:gs>
                <a:gs pos="100000">
                  <a:srgbClr val="006699"/>
                </a:gs>
              </a:gsLst>
              <a:lin ang="6600000" scaled="0"/>
              <a:tileRect/>
            </a:gradFill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Munka1!$A$2:$A$12</c:f>
              <c:strCache>
                <c:ptCount val="11"/>
                <c:pt idx="0">
                  <c:v>munkanélküliség</c:v>
                </c:pt>
                <c:pt idx="1">
                  <c:v>kábítószer</c:v>
                </c:pt>
                <c:pt idx="2">
                  <c:v>alkoholizmus</c:v>
                </c:pt>
                <c:pt idx="3">
                  <c:v>idősek védelmének, ápolásának hiánya</c:v>
                </c:pt>
                <c:pt idx="4">
                  <c:v>környezetszennyezés</c:v>
                </c:pt>
                <c:pt idx="5">
                  <c:v>lopás, rablás, más bűncselekmények</c:v>
                </c:pt>
                <c:pt idx="6">
                  <c:v>családon belüli konfliktusok</c:v>
                </c:pt>
                <c:pt idx="7">
                  <c:v>hajléktalanság</c:v>
                </c:pt>
                <c:pt idx="8">
                  <c:v>szervezett bűncsoportok tev.</c:v>
                </c:pt>
                <c:pt idx="9">
                  <c:v>szegénység</c:v>
                </c:pt>
                <c:pt idx="10">
                  <c:v>egészségügyi rendszer hiányosságai</c:v>
                </c:pt>
              </c:strCache>
            </c:strRef>
          </c:cat>
          <c:val>
            <c:numRef>
              <c:f>Munka1!$B$2:$B$12</c:f>
              <c:numCache>
                <c:formatCode>General</c:formatCode>
                <c:ptCount val="11"/>
                <c:pt idx="0">
                  <c:v>3.84</c:v>
                </c:pt>
                <c:pt idx="1">
                  <c:v>3.01</c:v>
                </c:pt>
                <c:pt idx="2">
                  <c:v>3.52</c:v>
                </c:pt>
                <c:pt idx="3">
                  <c:v>2.77</c:v>
                </c:pt>
                <c:pt idx="4">
                  <c:v>3.34</c:v>
                </c:pt>
                <c:pt idx="5">
                  <c:v>2.92</c:v>
                </c:pt>
                <c:pt idx="6">
                  <c:v>2.5099999999999998</c:v>
                </c:pt>
                <c:pt idx="7">
                  <c:v>2.58</c:v>
                </c:pt>
                <c:pt idx="8">
                  <c:v>2.2799999999999998</c:v>
                </c:pt>
                <c:pt idx="9">
                  <c:v>3.7</c:v>
                </c:pt>
                <c:pt idx="10">
                  <c:v>3.65</c:v>
                </c:pt>
              </c:numCache>
            </c:numRef>
          </c:val>
        </c:ser>
        <c:axId val="104727296"/>
        <c:axId val="104728832"/>
      </c:barChart>
      <c:catAx>
        <c:axId val="104727296"/>
        <c:scaling>
          <c:orientation val="minMax"/>
        </c:scaling>
        <c:axPos val="l"/>
        <c:numFmt formatCode="General" sourceLinked="0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104728832"/>
        <c:crosses val="autoZero"/>
        <c:auto val="1"/>
        <c:lblAlgn val="ctr"/>
        <c:lblOffset val="100"/>
      </c:catAx>
      <c:valAx>
        <c:axId val="104728832"/>
        <c:scaling>
          <c:orientation val="minMax"/>
          <c:max val="5"/>
          <c:min val="1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hu-HU"/>
          </a:p>
        </c:txPr>
        <c:crossAx val="104727296"/>
        <c:crosses val="autoZero"/>
        <c:crossBetween val="between"/>
        <c:majorUnit val="1"/>
      </c:valAx>
    </c:plotArea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4.2214344125698244E-2"/>
          <c:y val="3.0814599139580234E-2"/>
          <c:w val="0.93686778427169282"/>
          <c:h val="0.57247552656382705"/>
        </c:manualLayout>
      </c:layout>
      <c:barChart>
        <c:barDir val="col"/>
        <c:grouping val="clustered"/>
        <c:ser>
          <c:idx val="0"/>
          <c:order val="0"/>
          <c:tx>
            <c:strRef>
              <c:f>Munka1!$A$2</c:f>
              <c:strCache>
                <c:ptCount val="1"/>
                <c:pt idx="0">
                  <c:v>18-35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Munka1!$B$1:$L$1</c:f>
              <c:strCache>
                <c:ptCount val="11"/>
                <c:pt idx="0">
                  <c:v>munkanélküliség</c:v>
                </c:pt>
                <c:pt idx="1">
                  <c:v>kábítószer</c:v>
                </c:pt>
                <c:pt idx="2">
                  <c:v>alkoholizmus</c:v>
                </c:pt>
                <c:pt idx="3">
                  <c:v>idősek védelmének hiánya</c:v>
                </c:pt>
                <c:pt idx="4">
                  <c:v>körny. szennyezés</c:v>
                </c:pt>
                <c:pt idx="5">
                  <c:v>bűncselekmények</c:v>
                </c:pt>
                <c:pt idx="6">
                  <c:v>családon belüli konfliktusok</c:v>
                </c:pt>
                <c:pt idx="7">
                  <c:v>hajléktalanság</c:v>
                </c:pt>
                <c:pt idx="8">
                  <c:v>szervezett bűncsop. tev.</c:v>
                </c:pt>
                <c:pt idx="9">
                  <c:v>szegénység</c:v>
                </c:pt>
                <c:pt idx="10">
                  <c:v>egészségügyi rendszer hiányosságai</c:v>
                </c:pt>
              </c:strCache>
            </c:strRef>
          </c:cat>
          <c:val>
            <c:numRef>
              <c:f>Munka1!$B$2:$L$2</c:f>
              <c:numCache>
                <c:formatCode>0.0</c:formatCode>
                <c:ptCount val="11"/>
                <c:pt idx="0">
                  <c:v>3.94</c:v>
                </c:pt>
                <c:pt idx="1">
                  <c:v>3.09</c:v>
                </c:pt>
                <c:pt idx="2">
                  <c:v>3.7600000000000002</c:v>
                </c:pt>
                <c:pt idx="3">
                  <c:v>3</c:v>
                </c:pt>
                <c:pt idx="4">
                  <c:v>3.4099999999999997</c:v>
                </c:pt>
                <c:pt idx="5">
                  <c:v>3.12</c:v>
                </c:pt>
                <c:pt idx="6">
                  <c:v>2.79</c:v>
                </c:pt>
                <c:pt idx="7">
                  <c:v>2.63</c:v>
                </c:pt>
                <c:pt idx="8">
                  <c:v>2.4</c:v>
                </c:pt>
                <c:pt idx="9">
                  <c:v>3.72</c:v>
                </c:pt>
                <c:pt idx="10">
                  <c:v>3.79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36-53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Munka1!$B$1:$L$1</c:f>
              <c:strCache>
                <c:ptCount val="11"/>
                <c:pt idx="0">
                  <c:v>munkanélküliség</c:v>
                </c:pt>
                <c:pt idx="1">
                  <c:v>kábítószer</c:v>
                </c:pt>
                <c:pt idx="2">
                  <c:v>alkoholizmus</c:v>
                </c:pt>
                <c:pt idx="3">
                  <c:v>idősek védelmének hiánya</c:v>
                </c:pt>
                <c:pt idx="4">
                  <c:v>körny. szennyezés</c:v>
                </c:pt>
                <c:pt idx="5">
                  <c:v>bűncselekmények</c:v>
                </c:pt>
                <c:pt idx="6">
                  <c:v>családon belüli konfliktusok</c:v>
                </c:pt>
                <c:pt idx="7">
                  <c:v>hajléktalanság</c:v>
                </c:pt>
                <c:pt idx="8">
                  <c:v>szervezett bűncsop. tev.</c:v>
                </c:pt>
                <c:pt idx="9">
                  <c:v>szegénység</c:v>
                </c:pt>
                <c:pt idx="10">
                  <c:v>egészségügyi rendszer hiányosságai</c:v>
                </c:pt>
              </c:strCache>
            </c:strRef>
          </c:cat>
          <c:val>
            <c:numRef>
              <c:f>Munka1!$B$3:$L$3</c:f>
              <c:numCache>
                <c:formatCode>0.0</c:formatCode>
                <c:ptCount val="11"/>
                <c:pt idx="0">
                  <c:v>3.74</c:v>
                </c:pt>
                <c:pt idx="1">
                  <c:v>3.09</c:v>
                </c:pt>
                <c:pt idx="2">
                  <c:v>3.57</c:v>
                </c:pt>
                <c:pt idx="3">
                  <c:v>2.7</c:v>
                </c:pt>
                <c:pt idx="4">
                  <c:v>3.23</c:v>
                </c:pt>
                <c:pt idx="5">
                  <c:v>3.02</c:v>
                </c:pt>
                <c:pt idx="6">
                  <c:v>2.5</c:v>
                </c:pt>
                <c:pt idx="7">
                  <c:v>2.57</c:v>
                </c:pt>
                <c:pt idx="8">
                  <c:v>2.3499999999999988</c:v>
                </c:pt>
                <c:pt idx="9">
                  <c:v>3.6</c:v>
                </c:pt>
                <c:pt idx="10">
                  <c:v>3.55</c:v>
                </c:pt>
              </c:numCache>
            </c:numRef>
          </c:val>
        </c:ser>
        <c:ser>
          <c:idx val="2"/>
          <c:order val="2"/>
          <c:tx>
            <c:strRef>
              <c:f>Munka1!$A$4</c:f>
              <c:strCache>
                <c:ptCount val="1"/>
                <c:pt idx="0">
                  <c:v>54+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Munka1!$B$1:$L$1</c:f>
              <c:strCache>
                <c:ptCount val="11"/>
                <c:pt idx="0">
                  <c:v>munkanélküliség</c:v>
                </c:pt>
                <c:pt idx="1">
                  <c:v>kábítószer</c:v>
                </c:pt>
                <c:pt idx="2">
                  <c:v>alkoholizmus</c:v>
                </c:pt>
                <c:pt idx="3">
                  <c:v>idősek védelmének hiánya</c:v>
                </c:pt>
                <c:pt idx="4">
                  <c:v>körny. szennyezés</c:v>
                </c:pt>
                <c:pt idx="5">
                  <c:v>bűncselekmények</c:v>
                </c:pt>
                <c:pt idx="6">
                  <c:v>családon belüli konfliktusok</c:v>
                </c:pt>
                <c:pt idx="7">
                  <c:v>hajléktalanság</c:v>
                </c:pt>
                <c:pt idx="8">
                  <c:v>szervezett bűncsop. tev.</c:v>
                </c:pt>
                <c:pt idx="9">
                  <c:v>szegénység</c:v>
                </c:pt>
                <c:pt idx="10">
                  <c:v>egészségügyi rendszer hiányosságai</c:v>
                </c:pt>
              </c:strCache>
            </c:strRef>
          </c:cat>
          <c:val>
            <c:numRef>
              <c:f>Munka1!$B$4:$L$4</c:f>
              <c:numCache>
                <c:formatCode>0.0</c:formatCode>
                <c:ptCount val="11"/>
                <c:pt idx="0">
                  <c:v>3.86</c:v>
                </c:pt>
                <c:pt idx="1">
                  <c:v>2.8899999999999997</c:v>
                </c:pt>
                <c:pt idx="2">
                  <c:v>3.2800000000000002</c:v>
                </c:pt>
                <c:pt idx="3">
                  <c:v>2.5499999999999998</c:v>
                </c:pt>
                <c:pt idx="4">
                  <c:v>3.34</c:v>
                </c:pt>
                <c:pt idx="5">
                  <c:v>2.58</c:v>
                </c:pt>
                <c:pt idx="6">
                  <c:v>2.23</c:v>
                </c:pt>
                <c:pt idx="7">
                  <c:v>2.59</c:v>
                </c:pt>
                <c:pt idx="8">
                  <c:v>2.06</c:v>
                </c:pt>
                <c:pt idx="9">
                  <c:v>3.75</c:v>
                </c:pt>
                <c:pt idx="10">
                  <c:v>3.59</c:v>
                </c:pt>
              </c:numCache>
            </c:numRef>
          </c:val>
        </c:ser>
        <c:gapWidth val="219"/>
        <c:overlap val="-27"/>
        <c:axId val="104841600"/>
        <c:axId val="104843136"/>
      </c:barChart>
      <c:catAx>
        <c:axId val="1048416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843136"/>
        <c:crosses val="autoZero"/>
        <c:auto val="1"/>
        <c:lblAlgn val="ctr"/>
        <c:lblOffset val="100"/>
      </c:catAx>
      <c:valAx>
        <c:axId val="104843136"/>
        <c:scaling>
          <c:orientation val="minMax"/>
          <c:max val="5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484160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2018.05.14.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6528788" cy="1440160"/>
          </a:xfrm>
        </p:spPr>
        <p:txBody>
          <a:bodyPr/>
          <a:lstStyle/>
          <a:p>
            <a:r>
              <a:rPr lang="hu-HU" dirty="0" smtClean="0"/>
              <a:t>Konfliktuskutatás Sátoraljaújhelyen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395536" y="6309320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EFOP-3.6.2-16-2017-00007</a:t>
            </a:r>
          </a:p>
        </p:txBody>
      </p:sp>
    </p:spTree>
    <p:extLst>
      <p:ext uri="{BB962C8B-B14F-4D97-AF65-F5344CB8AC3E}">
        <p14:creationId xmlns:p14="http://schemas.microsoft.com/office/powerpoint/2010/main" xmlns="" val="1169770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372483" cy="936104"/>
          </a:xfrm>
        </p:spPr>
        <p:txBody>
          <a:bodyPr>
            <a:normAutofit/>
          </a:bodyPr>
          <a:lstStyle/>
          <a:p>
            <a:r>
              <a:rPr lang="hu-HU" sz="1800" dirty="0" smtClean="0"/>
              <a:t>A Település problémáinak megítélése korcsoportonként</a:t>
            </a:r>
            <a:endParaRPr lang="hu-HU" sz="1800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0380677"/>
              </p:ext>
            </p:extLst>
          </p:nvPr>
        </p:nvGraphicFramePr>
        <p:xfrm>
          <a:off x="179512" y="1285860"/>
          <a:ext cx="8784976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llipszis 9"/>
          <p:cNvSpPr/>
          <p:nvPr/>
        </p:nvSpPr>
        <p:spPr>
          <a:xfrm>
            <a:off x="2051720" y="1935329"/>
            <a:ext cx="792088" cy="7114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2843808" y="2291068"/>
            <a:ext cx="799498" cy="8538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4349215" y="2291067"/>
            <a:ext cx="720080" cy="8538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5214942" y="2362504"/>
            <a:ext cx="720080" cy="9950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446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481729" cy="936104"/>
          </a:xfrm>
        </p:spPr>
        <p:txBody>
          <a:bodyPr>
            <a:normAutofit/>
          </a:bodyPr>
          <a:lstStyle/>
          <a:p>
            <a:r>
              <a:rPr lang="hu-HU" sz="2000" dirty="0" smtClean="0"/>
              <a:t>Általánosságban felvállalom a konfliktusokat.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195977" cy="936104"/>
          </a:xfrm>
        </p:spPr>
        <p:txBody>
          <a:bodyPr>
            <a:normAutofit/>
          </a:bodyPr>
          <a:lstStyle/>
          <a:p>
            <a:r>
              <a:rPr lang="hu-HU" sz="2000" dirty="0" smtClean="0">
                <a:latin typeface="+mj-lt"/>
                <a:cs typeface="Times New Roman" pitchFamily="18" charset="0"/>
              </a:rPr>
              <a:t>Volt-e valaha konfliktusa az alábbi területeken?</a:t>
            </a:r>
            <a:endParaRPr lang="hu-HU" sz="20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0188243"/>
              </p:ext>
            </p:extLst>
          </p:nvPr>
        </p:nvGraphicFramePr>
        <p:xfrm>
          <a:off x="214282" y="1285860"/>
          <a:ext cx="8715436" cy="5286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5786446" cy="623562"/>
          </a:xfrm>
        </p:spPr>
        <p:txBody>
          <a:bodyPr>
            <a:normAutofit/>
          </a:bodyPr>
          <a:lstStyle/>
          <a:p>
            <a:r>
              <a:rPr lang="hu-HU" sz="2000" dirty="0" smtClean="0"/>
              <a:t>Megoldás a problémákra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14282" y="1214423"/>
          <a:ext cx="87154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3423930" y="6072206"/>
            <a:ext cx="5505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nem válaszolt </a:t>
            </a:r>
            <a:r>
              <a:rPr lang="hu-HU" dirty="0" smtClean="0"/>
              <a:t>– </a:t>
            </a:r>
            <a:r>
              <a:rPr lang="hu-HU" b="1" dirty="0" smtClean="0">
                <a:solidFill>
                  <a:schemeClr val="accent2">
                    <a:lumMod val="75000"/>
                  </a:schemeClr>
                </a:solidFill>
              </a:rPr>
              <a:t>nem</a:t>
            </a:r>
            <a:r>
              <a:rPr lang="hu-HU" dirty="0" smtClean="0"/>
              <a:t> – </a:t>
            </a:r>
            <a:r>
              <a:rPr lang="hu-HU" b="1" dirty="0" smtClean="0">
                <a:solidFill>
                  <a:schemeClr val="bg1">
                    <a:lumMod val="50000"/>
                  </a:schemeClr>
                </a:solidFill>
              </a:rPr>
              <a:t>igen</a:t>
            </a:r>
            <a:r>
              <a:rPr lang="hu-HU" dirty="0" smtClean="0"/>
              <a:t>– </a:t>
            </a:r>
            <a:r>
              <a:rPr lang="hu-HU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nem tudja</a:t>
            </a:r>
            <a:endParaRPr lang="hu-HU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936104"/>
          </a:xfrm>
        </p:spPr>
        <p:txBody>
          <a:bodyPr>
            <a:normAutofit/>
          </a:bodyPr>
          <a:lstStyle/>
          <a:p>
            <a:r>
              <a:rPr lang="hu-HU" sz="1800" dirty="0" smtClean="0"/>
              <a:t>Szervez-e a település vezetősége konzultációt a problémák megbeszélésére az itt élőkkel? + korcsoport</a:t>
            </a:r>
            <a:endParaRPr lang="hu-HU" sz="18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65238814"/>
              </p:ext>
            </p:extLst>
          </p:nvPr>
        </p:nvGraphicFramePr>
        <p:xfrm>
          <a:off x="457200" y="1600200"/>
          <a:ext cx="8229600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8683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Köszönetnyilvánítás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half" idx="2"/>
          </p:nvPr>
        </p:nvSpPr>
        <p:spPr>
          <a:xfrm>
            <a:off x="488586" y="1628800"/>
            <a:ext cx="8219256" cy="4691063"/>
          </a:xfrm>
        </p:spPr>
        <p:txBody>
          <a:bodyPr>
            <a:normAutofit/>
          </a:bodyPr>
          <a:lstStyle/>
          <a:p>
            <a:pPr algn="ctr"/>
            <a:r>
              <a:rPr lang="hu-HU" sz="2800" dirty="0"/>
              <a:t>A kutatást az </a:t>
            </a:r>
            <a:r>
              <a:rPr lang="hu-HU" sz="2800" i="1" u="sng" dirty="0"/>
              <a:t>EFOP-3.6.2-16-2017-00007</a:t>
            </a:r>
            <a:r>
              <a:rPr lang="hu-HU" sz="2800" dirty="0"/>
              <a:t> azonosító számú, </a:t>
            </a:r>
            <a:r>
              <a:rPr lang="hu-HU" sz="2800" i="1" dirty="0"/>
              <a:t>Az intelligens, fenntartható és inkluzív társadalom fejlesztésének aspektusai: társadalmi, technológiai, innovációs hálózatok a foglalkoztatásban és a digitális gazdaságban</a:t>
            </a:r>
            <a:r>
              <a:rPr lang="hu-HU" sz="2800" dirty="0"/>
              <a:t> című projekt </a:t>
            </a:r>
            <a:r>
              <a:rPr lang="hu-HU" sz="2800" dirty="0" smtClean="0"/>
              <a:t>támogatta.</a:t>
            </a:r>
          </a:p>
          <a:p>
            <a:pPr algn="ctr"/>
            <a:r>
              <a:rPr lang="hu-HU" sz="2800" dirty="0" smtClean="0"/>
              <a:t>A </a:t>
            </a:r>
            <a:r>
              <a:rPr lang="hu-HU" sz="2800" dirty="0"/>
              <a:t>projekt az Európai Unió támogatásával, az Európai Szociális Alap és Magyarország költségvetése társfinanszírozásában valósul meg.</a:t>
            </a:r>
          </a:p>
        </p:txBody>
      </p:sp>
    </p:spTree>
    <p:extLst>
      <p:ext uri="{BB962C8B-B14F-4D97-AF65-F5344CB8AC3E}">
        <p14:creationId xmlns:p14="http://schemas.microsoft.com/office/powerpoint/2010/main" xmlns="" val="2831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8854" cy="1440160"/>
          </a:xfrm>
        </p:spPr>
        <p:txBody>
          <a:bodyPr/>
          <a:lstStyle/>
          <a:p>
            <a:r>
              <a:rPr lang="hu-HU" dirty="0" smtClean="0"/>
              <a:t>köszönjük szépen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0" y="5888503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Készítette: 	Bodnár Erika</a:t>
            </a:r>
          </a:p>
          <a:p>
            <a:r>
              <a:rPr lang="hu-HU" dirty="0" smtClean="0"/>
              <a:t>			Darmos Ágnes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7655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6910093" cy="936104"/>
          </a:xfrm>
        </p:spPr>
        <p:txBody>
          <a:bodyPr>
            <a:normAutofit/>
          </a:bodyPr>
          <a:lstStyle/>
          <a:p>
            <a:r>
              <a:rPr lang="hu-HU" sz="2000" dirty="0" smtClean="0"/>
              <a:t>kérdezett neme</a:t>
            </a:r>
            <a:endParaRPr lang="hu-HU" sz="2000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64399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000" dirty="0" smtClean="0"/>
              <a:t>Életkor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Korcsoport - kvóta</a:t>
            </a:r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/>
          <a:lstStyle/>
          <a:p>
            <a:pPr algn="ctr"/>
            <a:r>
              <a:rPr lang="hu-HU" dirty="0" smtClean="0"/>
              <a:t>Új korcsoport</a:t>
            </a:r>
            <a:endParaRPr lang="hu-HU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sz="quarter" idx="4"/>
          </p:nvPr>
        </p:nvGraphicFramePr>
        <p:xfrm>
          <a:off x="4645025" y="1854994"/>
          <a:ext cx="4498975" cy="5003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rtalom helye 7"/>
          <p:cNvGraphicFramePr>
            <a:graphicFrameLocks noGrp="1"/>
          </p:cNvGraphicFramePr>
          <p:nvPr>
            <p:ph sz="half" idx="2"/>
          </p:nvPr>
        </p:nvGraphicFramePr>
        <p:xfrm>
          <a:off x="0" y="1854994"/>
          <a:ext cx="4497388" cy="4788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97599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Iskolai végzettség</a:t>
            </a:r>
            <a:endParaRPr lang="hu-HU" sz="2000" dirty="0"/>
          </a:p>
        </p:txBody>
      </p:sp>
      <p:graphicFrame>
        <p:nvGraphicFramePr>
          <p:cNvPr id="9" name="Tartalom helye 8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Családi állapot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Városhoz való viszony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7553035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Van-e olyan dolog, amire büszke a településen?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half" idx="1"/>
          </p:nvPr>
        </p:nvGraphicFramePr>
        <p:xfrm>
          <a:off x="214282" y="1285860"/>
          <a:ext cx="4281518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4860032" y="1600200"/>
            <a:ext cx="4283968" cy="504351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hu-HU" dirty="0" smtClean="0"/>
              <a:t> Kalandpark; jégpálya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Természeti adottságok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Turisztika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Városfejlesztés; sétáló      utca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Hagyományőrzés; kultúra</a:t>
            </a:r>
          </a:p>
          <a:p>
            <a:pPr>
              <a:buNone/>
            </a:pPr>
            <a:endParaRPr lang="hu-HU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3286116" y="1928802"/>
            <a:ext cx="1573916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447989" y="44624"/>
            <a:ext cx="7767349" cy="936104"/>
          </a:xfrm>
        </p:spPr>
        <p:txBody>
          <a:bodyPr>
            <a:normAutofit/>
          </a:bodyPr>
          <a:lstStyle/>
          <a:p>
            <a:r>
              <a:rPr lang="hu-HU" sz="2000" dirty="0" smtClean="0"/>
              <a:t>Megoldandó problémák a településen</a:t>
            </a:r>
            <a:endParaRPr lang="hu-HU" sz="2000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1494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hu-HU" dirty="0" smtClean="0"/>
              <a:t>  Etnikai kérdés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Egészségügy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Munkahelyteremtés; munkanélküliség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Utak állapota; közlekedés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Fiatalok elvándorlása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Alacsony bérek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Gazdasági helyzet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Lakáskörülmények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Épületek állapota</a:t>
            </a:r>
          </a:p>
          <a:p>
            <a:pPr>
              <a:buFont typeface="Wingdings" pitchFamily="2" charset="2"/>
              <a:buChar char="v"/>
            </a:pPr>
            <a:r>
              <a:rPr lang="hu-HU" dirty="0" smtClean="0"/>
              <a:t>  Oktatás színvonala</a:t>
            </a:r>
          </a:p>
          <a:p>
            <a:pPr>
              <a:buFont typeface="Wingdings" pitchFamily="2" charset="2"/>
              <a:buChar char="v"/>
            </a:pPr>
            <a:endParaRPr lang="hu-H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3" y="44624"/>
            <a:ext cx="8715436" cy="936104"/>
          </a:xfrm>
        </p:spPr>
        <p:txBody>
          <a:bodyPr>
            <a:normAutofit/>
          </a:bodyPr>
          <a:lstStyle/>
          <a:p>
            <a:r>
              <a:rPr lang="hu-HU" sz="2000" dirty="0" smtClean="0"/>
              <a:t>Mekkora veszélyt jelentenek az alábbiak a településen?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14282" y="1600200"/>
          <a:ext cx="871543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3143240" y="6316168"/>
            <a:ext cx="5786478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u-HU" sz="1600" dirty="0" smtClean="0"/>
              <a:t>nem jelent veszélyt 	</a:t>
            </a:r>
            <a:r>
              <a:rPr lang="hu-HU" dirty="0" smtClean="0"/>
              <a:t>	</a:t>
            </a:r>
            <a:r>
              <a:rPr lang="hu-HU" sz="1600" dirty="0" smtClean="0"/>
              <a:t>2	3 	4</a:t>
            </a:r>
            <a:r>
              <a:rPr lang="hu-HU" dirty="0" smtClean="0"/>
              <a:t>	 </a:t>
            </a:r>
            <a:r>
              <a:rPr lang="hu-HU" sz="1600" dirty="0" smtClean="0"/>
              <a:t>nagy veszélyt jelent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196</Words>
  <Application>Microsoft Office PowerPoint</Application>
  <PresentationFormat>Diavetítés a képernyőre (4:3 oldalarány)</PresentationFormat>
  <Paragraphs>44</Paragraphs>
  <Slides>16</Slides>
  <Notes>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Office-téma</vt:lpstr>
      <vt:lpstr>Konfliktuskutatás Sátoraljaújhelyen</vt:lpstr>
      <vt:lpstr>kérdezett neme</vt:lpstr>
      <vt:lpstr>Életkor</vt:lpstr>
      <vt:lpstr>Iskolai végzettség</vt:lpstr>
      <vt:lpstr>Családi állapot</vt:lpstr>
      <vt:lpstr>Városhoz való viszony</vt:lpstr>
      <vt:lpstr>Van-e olyan dolog, amire büszke a településen?</vt:lpstr>
      <vt:lpstr>Megoldandó problémák a településen</vt:lpstr>
      <vt:lpstr>Mekkora veszélyt jelentenek az alábbiak a településen?</vt:lpstr>
      <vt:lpstr>A Település problémáinak megítélése korcsoportonként</vt:lpstr>
      <vt:lpstr>Általánosságban felvállalom a konfliktusokat.</vt:lpstr>
      <vt:lpstr>Volt-e valaha konfliktusa az alábbi területeken?</vt:lpstr>
      <vt:lpstr>Megoldás a problémákra</vt:lpstr>
      <vt:lpstr>Szervez-e a település vezetősége konzultációt a problémák megbeszélésére az itt élőkkel? + korcsoport</vt:lpstr>
      <vt:lpstr>Köszönetnyilvánítás</vt:lpstr>
      <vt:lpstr>köszönjük szépen  A FIGYELMET!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Graholy Éva</cp:lastModifiedBy>
  <cp:revision>93</cp:revision>
  <dcterms:created xsi:type="dcterms:W3CDTF">2014-03-03T11:13:53Z</dcterms:created>
  <dcterms:modified xsi:type="dcterms:W3CDTF">2018-05-14T07:38:05Z</dcterms:modified>
</cp:coreProperties>
</file>