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22"/>
  </p:notesMasterIdLst>
  <p:sldIdLst>
    <p:sldId id="256" r:id="rId2"/>
    <p:sldId id="288" r:id="rId3"/>
    <p:sldId id="289" r:id="rId4"/>
    <p:sldId id="292" r:id="rId5"/>
    <p:sldId id="272" r:id="rId6"/>
    <p:sldId id="285" r:id="rId7"/>
    <p:sldId id="290" r:id="rId8"/>
    <p:sldId id="291" r:id="rId9"/>
    <p:sldId id="286" r:id="rId10"/>
    <p:sldId id="298" r:id="rId11"/>
    <p:sldId id="295" r:id="rId12"/>
    <p:sldId id="296" r:id="rId13"/>
    <p:sldId id="297" r:id="rId14"/>
    <p:sldId id="293" r:id="rId15"/>
    <p:sldId id="300" r:id="rId16"/>
    <p:sldId id="263" r:id="rId17"/>
    <p:sldId id="299" r:id="rId18"/>
    <p:sldId id="266" r:id="rId19"/>
    <p:sldId id="260" r:id="rId20"/>
    <p:sldId id="25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napToObjects="1">
      <p:cViewPr varScale="1">
        <p:scale>
          <a:sx n="110" d="100"/>
          <a:sy n="110" d="100"/>
        </p:scale>
        <p:origin x="-16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6" d="100"/>
          <a:sy n="86" d="100"/>
        </p:scale>
        <p:origin x="3786"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1230F8-2015-46AC-9C15-B08EDE877F5D}" type="datetimeFigureOut">
              <a:rPr lang="hu-HU" smtClean="0"/>
              <a:pPr/>
              <a:t>2018.06.04.</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A5C11E-540C-488B-B718-84796C0B45F1}" type="slidenum">
              <a:rPr lang="hu-HU" smtClean="0"/>
              <a:pPr/>
              <a:t>‹#›</a:t>
            </a:fld>
            <a:endParaRPr lang="hu-HU"/>
          </a:p>
        </p:txBody>
      </p:sp>
    </p:spTree>
    <p:extLst>
      <p:ext uri="{BB962C8B-B14F-4D97-AF65-F5344CB8AC3E}">
        <p14:creationId xmlns:p14="http://schemas.microsoft.com/office/powerpoint/2010/main" xmlns="" val="403658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A5C11E-540C-488B-B718-84796C0B45F1}" type="slidenum">
              <a:rPr lang="hu-HU" smtClean="0"/>
              <a:pPr/>
              <a:t>1</a:t>
            </a:fld>
            <a:endParaRPr lang="hu-HU"/>
          </a:p>
        </p:txBody>
      </p:sp>
    </p:spTree>
    <p:extLst>
      <p:ext uri="{BB962C8B-B14F-4D97-AF65-F5344CB8AC3E}">
        <p14:creationId xmlns:p14="http://schemas.microsoft.com/office/powerpoint/2010/main" xmlns="" val="411238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A5C11E-540C-488B-B718-84796C0B45F1}" type="slidenum">
              <a:rPr lang="hu-HU" smtClean="0"/>
              <a:pPr/>
              <a:t>20</a:t>
            </a:fld>
            <a:endParaRPr lang="hu-HU"/>
          </a:p>
        </p:txBody>
      </p:sp>
    </p:spTree>
    <p:extLst>
      <p:ext uri="{BB962C8B-B14F-4D97-AF65-F5344CB8AC3E}">
        <p14:creationId xmlns:p14="http://schemas.microsoft.com/office/powerpoint/2010/main" xmlns="" val="4112389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0DD05FFA-4383-4574-9830-A5FF25BE8406}" type="datetimeFigureOut">
              <a:rPr lang="hu-HU" smtClean="0"/>
              <a:pPr/>
              <a:t>2018.06.04.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pPr/>
              <a:t>‹#›</a:t>
            </a:fld>
            <a:endParaRPr lang="hu-HU"/>
          </a:p>
        </p:txBody>
      </p:sp>
      <p:sp>
        <p:nvSpPr>
          <p:cNvPr id="7" name="Cím 1"/>
          <p:cNvSpPr txBox="1">
            <a:spLocks/>
          </p:cNvSpPr>
          <p:nvPr userDrawn="1"/>
        </p:nvSpPr>
        <p:spPr>
          <a:xfrm>
            <a:off x="447989" y="44624"/>
            <a:ext cx="4412043" cy="86409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hu-HU" smtClean="0"/>
              <a:t>Mintacím szerkesztése</a:t>
            </a:r>
            <a:endParaRPr lang="hu-HU"/>
          </a:p>
        </p:txBody>
      </p:sp>
    </p:spTree>
    <p:extLst>
      <p:ext uri="{BB962C8B-B14F-4D97-AF65-F5344CB8AC3E}">
        <p14:creationId xmlns:p14="http://schemas.microsoft.com/office/powerpoint/2010/main" xmlns="" val="380523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47989" y="44624"/>
            <a:ext cx="4700075" cy="936104"/>
          </a:xfrm>
        </p:spPr>
        <p:txBody>
          <a:bodyPr>
            <a:normAutofit/>
          </a:bodyPr>
          <a:lstStyle>
            <a:lvl1pPr algn="l">
              <a:defRPr sz="2400"/>
            </a:lvl1pPr>
          </a:lstStyle>
          <a:p>
            <a:r>
              <a:rPr lang="hu-HU" dirty="0" smtClean="0"/>
              <a:t>Mintacím szerkesztése</a:t>
            </a:r>
            <a:endParaRPr lang="hu-HU" dirty="0"/>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DD05FFA-4383-4574-9830-A5FF25BE8406}" type="datetimeFigureOut">
              <a:rPr lang="hu-HU" smtClean="0"/>
              <a:pPr/>
              <a:t>2018.06.04.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pPr/>
              <a:t>‹#›</a:t>
            </a:fld>
            <a:endParaRPr lang="hu-HU"/>
          </a:p>
        </p:txBody>
      </p:sp>
    </p:spTree>
    <p:extLst>
      <p:ext uri="{BB962C8B-B14F-4D97-AF65-F5344CB8AC3E}">
        <p14:creationId xmlns:p14="http://schemas.microsoft.com/office/powerpoint/2010/main" xmlns="" val="132961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0DD05FFA-4383-4574-9830-A5FF25BE8406}" type="datetimeFigureOut">
              <a:rPr lang="hu-HU" smtClean="0"/>
              <a:pPr/>
              <a:t>2018.06.04.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pPr/>
              <a:t>‹#›</a:t>
            </a:fld>
            <a:endParaRPr lang="hu-HU"/>
          </a:p>
        </p:txBody>
      </p:sp>
      <p:sp>
        <p:nvSpPr>
          <p:cNvPr id="7" name="Cím 1"/>
          <p:cNvSpPr txBox="1">
            <a:spLocks/>
          </p:cNvSpPr>
          <p:nvPr userDrawn="1"/>
        </p:nvSpPr>
        <p:spPr>
          <a:xfrm>
            <a:off x="447989" y="44624"/>
            <a:ext cx="4412043" cy="86409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hu-HU" smtClean="0"/>
              <a:t>Mintacím szerkesztése</a:t>
            </a:r>
            <a:endParaRPr lang="hu-HU"/>
          </a:p>
        </p:txBody>
      </p:sp>
    </p:spTree>
    <p:extLst>
      <p:ext uri="{BB962C8B-B14F-4D97-AF65-F5344CB8AC3E}">
        <p14:creationId xmlns:p14="http://schemas.microsoft.com/office/powerpoint/2010/main" xmlns="" val="346902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0DD05FFA-4383-4574-9830-A5FF25BE8406}" type="datetimeFigureOut">
              <a:rPr lang="hu-HU" smtClean="0"/>
              <a:pPr/>
              <a:t>2018.06.04.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pPr/>
              <a:t>‹#›</a:t>
            </a:fld>
            <a:endParaRPr lang="hu-HU"/>
          </a:p>
        </p:txBody>
      </p:sp>
    </p:spTree>
    <p:extLst>
      <p:ext uri="{BB962C8B-B14F-4D97-AF65-F5344CB8AC3E}">
        <p14:creationId xmlns:p14="http://schemas.microsoft.com/office/powerpoint/2010/main" xmlns="" val="363456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0DD05FFA-4383-4574-9830-A5FF25BE8406}" type="datetimeFigureOut">
              <a:rPr lang="hu-HU" smtClean="0"/>
              <a:pPr/>
              <a:t>2018.06.04.</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74ECFDF-B4B8-4D79-9C23-DD008FAF0A0B}" type="slidenum">
              <a:rPr lang="hu-HU" smtClean="0"/>
              <a:pPr/>
              <a:t>‹#›</a:t>
            </a:fld>
            <a:endParaRPr lang="hu-HU"/>
          </a:p>
        </p:txBody>
      </p:sp>
    </p:spTree>
    <p:extLst>
      <p:ext uri="{BB962C8B-B14F-4D97-AF65-F5344CB8AC3E}">
        <p14:creationId xmlns:p14="http://schemas.microsoft.com/office/powerpoint/2010/main" xmlns="" val="2445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6" name="Tartalom helye 2"/>
          <p:cNvSpPr>
            <a:spLocks noGrp="1"/>
          </p:cNvSpPr>
          <p:nvPr>
            <p:ph idx="1"/>
          </p:nvPr>
        </p:nvSpPr>
        <p:spPr>
          <a:xfrm>
            <a:off x="447989" y="1628800"/>
            <a:ext cx="5111750" cy="4691063"/>
          </a:xfrm>
        </p:spPr>
        <p:txBody>
          <a:bodyPr/>
          <a:lstStyle>
            <a:lvl1pPr>
              <a:defRPr sz="24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7" name="Kép helye 2"/>
          <p:cNvSpPr>
            <a:spLocks noGrp="1"/>
          </p:cNvSpPr>
          <p:nvPr>
            <p:ph type="pic" idx="13"/>
          </p:nvPr>
        </p:nvSpPr>
        <p:spPr>
          <a:xfrm>
            <a:off x="5724128" y="1633102"/>
            <a:ext cx="3240360" cy="4691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Tree>
    <p:extLst>
      <p:ext uri="{BB962C8B-B14F-4D97-AF65-F5344CB8AC3E}">
        <p14:creationId xmlns:p14="http://schemas.microsoft.com/office/powerpoint/2010/main" xmlns="" val="2086175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DD05FFA-4383-4574-9830-A5FF25BE8406}" type="datetimeFigureOut">
              <a:rPr lang="hu-HU" smtClean="0"/>
              <a:pPr/>
              <a:t>2018.06.04.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pPr/>
              <a:t>‹#›</a:t>
            </a:fld>
            <a:endParaRPr lang="hu-HU"/>
          </a:p>
        </p:txBody>
      </p:sp>
      <p:sp>
        <p:nvSpPr>
          <p:cNvPr id="9" name="Cím 1"/>
          <p:cNvSpPr>
            <a:spLocks noGrp="1"/>
          </p:cNvSpPr>
          <p:nvPr>
            <p:ph type="title"/>
          </p:nvPr>
        </p:nvSpPr>
        <p:spPr>
          <a:xfrm>
            <a:off x="447989" y="44624"/>
            <a:ext cx="4412043" cy="864096"/>
          </a:xfrm>
        </p:spPr>
        <p:txBody>
          <a:bodyPr/>
          <a:lstStyle/>
          <a:p>
            <a:r>
              <a:rPr lang="hu-HU" smtClean="0"/>
              <a:t>Mintacím szerkesztése</a:t>
            </a:r>
            <a:endParaRPr lang="hu-HU"/>
          </a:p>
        </p:txBody>
      </p:sp>
    </p:spTree>
    <p:extLst>
      <p:ext uri="{BB962C8B-B14F-4D97-AF65-F5344CB8AC3E}">
        <p14:creationId xmlns:p14="http://schemas.microsoft.com/office/powerpoint/2010/main" xmlns="" val="142877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DD05FFA-4383-4574-9830-A5FF25BE8406}" type="datetimeFigureOut">
              <a:rPr lang="hu-HU" smtClean="0"/>
              <a:pPr/>
              <a:t>2018.06.04.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pPr/>
              <a:t>‹#›</a:t>
            </a:fld>
            <a:endParaRPr lang="hu-HU"/>
          </a:p>
        </p:txBody>
      </p:sp>
    </p:spTree>
    <p:extLst>
      <p:ext uri="{BB962C8B-B14F-4D97-AF65-F5344CB8AC3E}">
        <p14:creationId xmlns:p14="http://schemas.microsoft.com/office/powerpoint/2010/main" xmlns="" val="9034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4" name="Title 8"/>
          <p:cNvSpPr>
            <a:spLocks noGrp="1"/>
          </p:cNvSpPr>
          <p:nvPr>
            <p:ph type="title" hasCustomPrompt="1"/>
          </p:nvPr>
        </p:nvSpPr>
        <p:spPr>
          <a:xfrm>
            <a:off x="4495800" y="2286000"/>
            <a:ext cx="4419600" cy="1143000"/>
          </a:xfrm>
        </p:spPr>
        <p:txBody>
          <a:bodyPr anchor="t">
            <a:noAutofit/>
          </a:bodyPr>
          <a:lstStyle>
            <a:lvl1pPr algn="l">
              <a:defRPr sz="4400" b="1" cap="all" baseline="0">
                <a:solidFill>
                  <a:schemeClr val="bg1"/>
                </a:solidFill>
                <a:latin typeface="Arial"/>
                <a:cs typeface="Arial"/>
              </a:defRPr>
            </a:lvl1pPr>
          </a:lstStyle>
          <a:p>
            <a:r>
              <a:rPr lang="hu-HU" dirty="0" smtClean="0"/>
              <a:t>Prezentáció Címe</a:t>
            </a:r>
            <a:endParaRPr lang="en-US" dirty="0"/>
          </a:p>
        </p:txBody>
      </p:sp>
      <p:sp>
        <p:nvSpPr>
          <p:cNvPr id="17" name="Text Placeholder 15"/>
          <p:cNvSpPr>
            <a:spLocks noGrp="1"/>
          </p:cNvSpPr>
          <p:nvPr>
            <p:ph type="body" sz="quarter" idx="10" hasCustomPrompt="1"/>
          </p:nvPr>
        </p:nvSpPr>
        <p:spPr>
          <a:xfrm>
            <a:off x="4495800" y="3886200"/>
            <a:ext cx="4343400" cy="914400"/>
          </a:xfrm>
        </p:spPr>
        <p:txBody>
          <a:bodyPr wrap="square" anchor="t"/>
          <a:lstStyle>
            <a:lvl1pPr marL="514350" indent="-514350" algn="l">
              <a:spcAft>
                <a:spcPts val="600"/>
              </a:spcAft>
              <a:buFontTx/>
              <a:buNone/>
              <a:defRPr cap="all" baseline="0">
                <a:solidFill>
                  <a:srgbClr val="FFFFFF"/>
                </a:solidFill>
                <a:latin typeface="Arial"/>
                <a:cs typeface="Arial"/>
              </a:defRPr>
            </a:lvl1pPr>
            <a:lvl2pPr>
              <a:buNone/>
              <a:defRPr/>
            </a:lvl2pPr>
          </a:lstStyle>
          <a:p>
            <a:pPr lvl="0"/>
            <a:r>
              <a:rPr lang="hu-HU" dirty="0" smtClean="0"/>
              <a:t>Click to edit Alcím</a:t>
            </a:r>
          </a:p>
          <a:p>
            <a:pPr lvl="0"/>
            <a:endParaRPr lang="hu-HU" dirty="0" smtClean="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47989" y="44624"/>
            <a:ext cx="4412043" cy="864096"/>
          </a:xfrm>
          <a:prstGeom prst="rect">
            <a:avLst/>
          </a:prstGeom>
        </p:spPr>
        <p:txBody>
          <a:bodyPr vert="horz" lIns="91440" tIns="45720" rIns="91440" bIns="45720" rtlCol="0" anchor="ctr">
            <a:normAutofit/>
          </a:bodyPr>
          <a:lstStyle/>
          <a:p>
            <a:r>
              <a:rPr lang="hu-HU" dirty="0" smtClean="0"/>
              <a:t>Mintacím szerkesztése</a:t>
            </a:r>
            <a:endParaRPr lang="hu-HU" dirty="0"/>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05FFA-4383-4574-9830-A5FF25BE8406}" type="datetimeFigureOut">
              <a:rPr lang="hu-HU" smtClean="0"/>
              <a:pPr/>
              <a:t>2018.06.04.</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ECFDF-B4B8-4D79-9C23-DD008FAF0A0B}" type="slidenum">
              <a:rPr lang="hu-HU" smtClean="0"/>
              <a:pPr/>
              <a:t>‹#›</a:t>
            </a:fld>
            <a:endParaRPr lang="hu-HU"/>
          </a:p>
        </p:txBody>
      </p:sp>
    </p:spTree>
    <p:extLst>
      <p:ext uri="{BB962C8B-B14F-4D97-AF65-F5344CB8AC3E}">
        <p14:creationId xmlns:p14="http://schemas.microsoft.com/office/powerpoint/2010/main" xmlns="" val="191508263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7" r:id="rId8"/>
    <p:sldLayoutId id="2147483670" r:id="rId9"/>
  </p:sldLayoutIdLst>
  <p:txStyles>
    <p:title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043608" y="1412776"/>
            <a:ext cx="4419600" cy="1440160"/>
          </a:xfrm>
        </p:spPr>
        <p:txBody>
          <a:bodyPr/>
          <a:lstStyle/>
          <a:p>
            <a:r>
              <a:rPr lang="hu-HU" sz="2800" dirty="0" smtClean="0"/>
              <a:t>Konfliktusok és azok hiánya Fulókércsen</a:t>
            </a:r>
            <a:r>
              <a:rPr lang="hu-HU" dirty="0" smtClean="0"/>
              <a:t/>
            </a:r>
            <a:br>
              <a:rPr lang="hu-HU" dirty="0" smtClean="0"/>
            </a:br>
            <a:r>
              <a:rPr lang="hu-HU" sz="2000" b="0" dirty="0" smtClean="0"/>
              <a:t>Havasi Virág</a:t>
            </a:r>
            <a:endParaRPr lang="hu-HU" sz="2000" b="0" dirty="0"/>
          </a:p>
        </p:txBody>
      </p:sp>
      <p:sp>
        <p:nvSpPr>
          <p:cNvPr id="3" name="Szövegdoboz 2"/>
          <p:cNvSpPr txBox="1"/>
          <p:nvPr/>
        </p:nvSpPr>
        <p:spPr>
          <a:xfrm>
            <a:off x="395536" y="6309320"/>
            <a:ext cx="3096344" cy="369332"/>
          </a:xfrm>
          <a:prstGeom prst="rect">
            <a:avLst/>
          </a:prstGeom>
          <a:noFill/>
        </p:spPr>
        <p:txBody>
          <a:bodyPr wrap="square" rtlCol="0">
            <a:spAutoFit/>
          </a:bodyPr>
          <a:lstStyle/>
          <a:p>
            <a:r>
              <a:rPr lang="hu-HU" dirty="0">
                <a:solidFill>
                  <a:schemeClr val="bg1"/>
                </a:solidFill>
              </a:rPr>
              <a:t>EFOP-3.6.2-16-2017-00007</a:t>
            </a:r>
          </a:p>
        </p:txBody>
      </p:sp>
    </p:spTree>
    <p:extLst>
      <p:ext uri="{BB962C8B-B14F-4D97-AF65-F5344CB8AC3E}">
        <p14:creationId xmlns:p14="http://schemas.microsoft.com/office/powerpoint/2010/main" xmlns="" val="1169770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Iskola-tanoda</a:t>
            </a:r>
            <a:endParaRPr lang="hu-HU" dirty="0"/>
          </a:p>
        </p:txBody>
      </p:sp>
      <p:sp>
        <p:nvSpPr>
          <p:cNvPr id="7" name="Tartalom helye 6"/>
          <p:cNvSpPr>
            <a:spLocks noGrp="1"/>
          </p:cNvSpPr>
          <p:nvPr>
            <p:ph sz="half" idx="1"/>
          </p:nvPr>
        </p:nvSpPr>
        <p:spPr/>
        <p:txBody>
          <a:bodyPr>
            <a:normAutofit fontScale="85000" lnSpcReduction="10000"/>
          </a:bodyPr>
          <a:lstStyle/>
          <a:p>
            <a:r>
              <a:rPr lang="hu-HU" dirty="0" smtClean="0"/>
              <a:t>„Olyan </a:t>
            </a:r>
            <a:r>
              <a:rPr lang="hu-HU" dirty="0"/>
              <a:t>kirívóan nagyon nagy probléma inkább a gyerekek neveltetésével van sok helyütt. Tehát nem értek egyet sok családnak a neveltetésével, és én ennek kőkeményen hangot adok. Gyereknek az iskolában a helye</a:t>
            </a:r>
            <a:r>
              <a:rPr lang="hu-HU" dirty="0" smtClean="0"/>
              <a:t>.”</a:t>
            </a:r>
          </a:p>
          <a:p>
            <a:r>
              <a:rPr lang="hu-HU" dirty="0" smtClean="0"/>
              <a:t>Helyben 1-3 osztály</a:t>
            </a:r>
          </a:p>
          <a:p>
            <a:r>
              <a:rPr lang="hu-HU" dirty="0" smtClean="0"/>
              <a:t>Tanoda-60 gyerek</a:t>
            </a:r>
            <a:endParaRPr lang="hu-HU" dirty="0"/>
          </a:p>
        </p:txBody>
      </p:sp>
      <p:pic>
        <p:nvPicPr>
          <p:cNvPr id="4" name="Tartalom helye 3"/>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4894700" y="188640"/>
            <a:ext cx="4038600" cy="3028950"/>
          </a:xfrm>
        </p:spPr>
      </p:pic>
      <p:pic>
        <p:nvPicPr>
          <p:cNvPr id="9" name="Tartalom hely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88339" y="3393473"/>
            <a:ext cx="4038600" cy="3028950"/>
          </a:xfrm>
          <a:prstGeom prst="rect">
            <a:avLst/>
          </a:prstGeom>
        </p:spPr>
      </p:pic>
    </p:spTree>
    <p:extLst>
      <p:ext uri="{BB962C8B-B14F-4D97-AF65-F5344CB8AC3E}">
        <p14:creationId xmlns:p14="http://schemas.microsoft.com/office/powerpoint/2010/main" xmlns="" val="1317527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Cigány- nem cigány</a:t>
            </a:r>
            <a:endParaRPr lang="hu-HU" dirty="0"/>
          </a:p>
        </p:txBody>
      </p:sp>
      <p:sp>
        <p:nvSpPr>
          <p:cNvPr id="3" name="Tartalom helye 2"/>
          <p:cNvSpPr>
            <a:spLocks noGrp="1"/>
          </p:cNvSpPr>
          <p:nvPr>
            <p:ph sz="half" idx="1"/>
          </p:nvPr>
        </p:nvSpPr>
        <p:spPr/>
        <p:txBody>
          <a:bodyPr>
            <a:normAutofit fontScale="55000" lnSpcReduction="20000"/>
          </a:bodyPr>
          <a:lstStyle/>
          <a:p>
            <a:r>
              <a:rPr lang="hu-HU" dirty="0" smtClean="0"/>
              <a:t>„Ha </a:t>
            </a:r>
            <a:r>
              <a:rPr lang="hu-HU" dirty="0"/>
              <a:t>bármi olyan sérelem ér, a saját életemmel kapcsolatosan mondom ezt, akkor persze egy ideig az ember gyógyítgatja, nyalogatja a sebeit, de aztán egy idő után úgy túllép rajta. Nem lekicsinylésképpen, de nem igazán vitapartnerek ezek az emberek ilyen téren: megbeszélni, szinte lehetetlen. Úgyhogy nekem a fegyverem is az volt, hogy elkezdtek velem kiabálni, mennél jobban kiabált, én annál halkabban válaszoltam, és akkor egy idő után ő is visszavett, és akkor valamilyen dűlőre jutottunk, valamilyen egyességre. De úgy igazán nem lehet kibeszélni, mert hangosak, és nyilván azt hiszi, hogy akkor neki van igaza, hogyha ő a hangosabb</a:t>
            </a:r>
            <a:r>
              <a:rPr lang="hu-HU" dirty="0" smtClean="0"/>
              <a:t>.” </a:t>
            </a:r>
          </a:p>
          <a:p>
            <a:r>
              <a:rPr lang="hu-HU" dirty="0" smtClean="0"/>
              <a:t>Kiabálás célra vezethet, iskolai verés</a:t>
            </a:r>
          </a:p>
        </p:txBody>
      </p:sp>
      <p:sp>
        <p:nvSpPr>
          <p:cNvPr id="4" name="Tartalom helye 3"/>
          <p:cNvSpPr>
            <a:spLocks noGrp="1"/>
          </p:cNvSpPr>
          <p:nvPr>
            <p:ph sz="half" idx="2"/>
          </p:nvPr>
        </p:nvSpPr>
        <p:spPr/>
        <p:txBody>
          <a:bodyPr>
            <a:normAutofit fontScale="55000" lnSpcReduction="20000"/>
          </a:bodyPr>
          <a:lstStyle/>
          <a:p>
            <a:r>
              <a:rPr lang="hu-HU" dirty="0" smtClean="0"/>
              <a:t>„Rengeteg </a:t>
            </a:r>
            <a:r>
              <a:rPr lang="hu-HU" dirty="0"/>
              <a:t>rendezvényünk volt, ahol egyedül voltam ilyen hajú… az embert tiszteletben tartották, felnéztek rá, szót fogadtak</a:t>
            </a:r>
            <a:r>
              <a:rPr lang="hu-HU" dirty="0" smtClean="0"/>
              <a:t>.”</a:t>
            </a:r>
          </a:p>
          <a:p>
            <a:r>
              <a:rPr lang="hu-HU" dirty="0" smtClean="0"/>
              <a:t>„A </a:t>
            </a:r>
            <a:r>
              <a:rPr lang="hu-HU" dirty="0"/>
              <a:t>kölcsönös tisztelet, az elfogadás, a </a:t>
            </a:r>
            <a:r>
              <a:rPr lang="hu-HU" dirty="0" smtClean="0"/>
              <a:t>tolerancia”</a:t>
            </a:r>
          </a:p>
          <a:p>
            <a:r>
              <a:rPr lang="hu-HU" dirty="0" smtClean="0"/>
              <a:t>„Én </a:t>
            </a:r>
            <a:r>
              <a:rPr lang="hu-HU" dirty="0"/>
              <a:t>azt vallom, akivel együtt nőtt fel az ember, akikkel együtt töltött hosszú-hosszú éveket, azokkal másféle a kapcsolat. Nem engednek meg annyit maguknak szó szerint, mint egy </a:t>
            </a:r>
            <a:r>
              <a:rPr lang="hu-HU" dirty="0" smtClean="0"/>
              <a:t>idegennel.”</a:t>
            </a:r>
          </a:p>
          <a:p>
            <a:endParaRPr lang="hu-HU" dirty="0"/>
          </a:p>
          <a:p>
            <a:r>
              <a:rPr lang="hu-HU" dirty="0"/>
              <a:t>„Miért kezdik azzal, hogy kiverik az ablakokat? Miért jó? Nem tudom egyszerűen, hogy a vakolat, ami hosszú éveken át állt, az miért megy tönkre pár hónap alatt.”</a:t>
            </a:r>
          </a:p>
          <a:p>
            <a:pPr marL="0" indent="0">
              <a:buNone/>
            </a:pPr>
            <a:endParaRPr lang="hu-HU" dirty="0" smtClean="0"/>
          </a:p>
        </p:txBody>
      </p:sp>
    </p:spTree>
    <p:extLst>
      <p:ext uri="{BB962C8B-B14F-4D97-AF65-F5344CB8AC3E}">
        <p14:creationId xmlns:p14="http://schemas.microsoft.com/office/powerpoint/2010/main" xmlns="" val="1088736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Cigány-nem cigány- A fa</a:t>
            </a:r>
            <a:endParaRPr lang="hu-HU" dirty="0"/>
          </a:p>
        </p:txBody>
      </p:sp>
      <p:sp>
        <p:nvSpPr>
          <p:cNvPr id="3" name="Tartalom helye 2"/>
          <p:cNvSpPr>
            <a:spLocks noGrp="1"/>
          </p:cNvSpPr>
          <p:nvPr>
            <p:ph sz="half" idx="1"/>
          </p:nvPr>
        </p:nvSpPr>
        <p:spPr/>
        <p:txBody>
          <a:bodyPr>
            <a:normAutofit fontScale="77500" lnSpcReduction="20000"/>
          </a:bodyPr>
          <a:lstStyle/>
          <a:p>
            <a:r>
              <a:rPr lang="hu-HU" dirty="0" smtClean="0"/>
              <a:t>„Maga </a:t>
            </a:r>
            <a:r>
              <a:rPr lang="hu-HU" dirty="0"/>
              <a:t>az udvar, maga a környezete, mert az csak egy dolog, hogy az összes fát kivágják, ami termő gyümölcsfa volt, a parasztnak meg benyúlnak a kertjébe. Minden kert tele volt értékesebbnél értékesebb gyümölcsfákkal. És ilyen apró dolgok… lehet, hogy nem ezek a legnagyobb problémák, de itt ezek tűnnek olyan nagynak, hogy a gyümölcsfának nekimenni, és akkor kiaprítani</a:t>
            </a:r>
            <a:r>
              <a:rPr lang="hu-HU" dirty="0" smtClean="0"/>
              <a:t>.”</a:t>
            </a:r>
            <a:endParaRPr lang="hu-HU" dirty="0"/>
          </a:p>
        </p:txBody>
      </p:sp>
      <p:sp>
        <p:nvSpPr>
          <p:cNvPr id="4" name="Tartalom helye 3"/>
          <p:cNvSpPr>
            <a:spLocks noGrp="1"/>
          </p:cNvSpPr>
          <p:nvPr>
            <p:ph sz="half" idx="2"/>
          </p:nvPr>
        </p:nvSpPr>
        <p:spPr/>
        <p:txBody>
          <a:bodyPr>
            <a:normAutofit fontScale="77500" lnSpcReduction="20000"/>
          </a:bodyPr>
          <a:lstStyle/>
          <a:p>
            <a:r>
              <a:rPr lang="hu-HU" dirty="0" smtClean="0"/>
              <a:t>Együtt Egymásért Kegyetlen Térségi Szövetkezet</a:t>
            </a:r>
          </a:p>
          <a:p>
            <a:r>
              <a:rPr lang="hu-HU" dirty="0" smtClean="0"/>
              <a:t>A fák titkos </a:t>
            </a:r>
            <a:r>
              <a:rPr lang="hu-HU" dirty="0" err="1" smtClean="0"/>
              <a:t>lelke</a:t>
            </a:r>
            <a:r>
              <a:rPr lang="hu-HU" dirty="0" smtClean="0"/>
              <a:t>…</a:t>
            </a:r>
          </a:p>
          <a:p>
            <a:endParaRPr lang="hu-HU" dirty="0"/>
          </a:p>
          <a:p>
            <a:endParaRPr lang="hu-HU" dirty="0"/>
          </a:p>
        </p:txBody>
      </p:sp>
      <p:pic>
        <p:nvPicPr>
          <p:cNvPr id="5" name="Tartalom hely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00600" y="3097213"/>
            <a:ext cx="4038600" cy="3028950"/>
          </a:xfrm>
          <a:prstGeom prst="rect">
            <a:avLst/>
          </a:prstGeom>
        </p:spPr>
      </p:pic>
    </p:spTree>
    <p:extLst>
      <p:ext uri="{BB962C8B-B14F-4D97-AF65-F5344CB8AC3E}">
        <p14:creationId xmlns:p14="http://schemas.microsoft.com/office/powerpoint/2010/main" xmlns="" val="3605996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Lopás?</a:t>
            </a:r>
            <a:endParaRPr lang="hu-HU" dirty="0"/>
          </a:p>
        </p:txBody>
      </p:sp>
      <p:sp>
        <p:nvSpPr>
          <p:cNvPr id="3" name="Tartalom helye 2"/>
          <p:cNvSpPr>
            <a:spLocks noGrp="1"/>
          </p:cNvSpPr>
          <p:nvPr>
            <p:ph sz="half" idx="1"/>
          </p:nvPr>
        </p:nvSpPr>
        <p:spPr/>
        <p:txBody>
          <a:bodyPr>
            <a:normAutofit fontScale="85000" lnSpcReduction="10000"/>
          </a:bodyPr>
          <a:lstStyle/>
          <a:p>
            <a:r>
              <a:rPr lang="hu-HU" dirty="0"/>
              <a:t>„Előfordult olykor-olykor egy kis kerti lopás, egy kis falopás, de ez nem ötlött akkora méreteket, mint például a szomszéd településen. Volt </a:t>
            </a:r>
            <a:r>
              <a:rPr lang="hu-HU" dirty="0" smtClean="0"/>
              <a:t>betörés, </a:t>
            </a:r>
            <a:r>
              <a:rPr lang="hu-HU" dirty="0"/>
              <a:t>ültek is érte.”</a:t>
            </a:r>
          </a:p>
          <a:p>
            <a:r>
              <a:rPr lang="hu-HU" dirty="0"/>
              <a:t>„A lopás szót is csak ismerik, nem lopnak. Autót pénztárcával, kulccsal ott lehet hagyni, nem nyúlnak hozzá.”</a:t>
            </a:r>
          </a:p>
        </p:txBody>
      </p:sp>
      <p:sp>
        <p:nvSpPr>
          <p:cNvPr id="4" name="Tartalom helye 3"/>
          <p:cNvSpPr>
            <a:spLocks noGrp="1"/>
          </p:cNvSpPr>
          <p:nvPr>
            <p:ph sz="half" idx="2"/>
          </p:nvPr>
        </p:nvSpPr>
        <p:spPr/>
        <p:txBody>
          <a:bodyPr>
            <a:normAutofit fontScale="85000" lnSpcReduction="10000"/>
          </a:bodyPr>
          <a:lstStyle/>
          <a:p>
            <a:r>
              <a:rPr lang="hu-HU" dirty="0" smtClean="0"/>
              <a:t>Közmunkások kapnak a termésből.</a:t>
            </a:r>
          </a:p>
          <a:p>
            <a:r>
              <a:rPr lang="hu-HU" dirty="0" smtClean="0"/>
              <a:t>Kertek</a:t>
            </a:r>
            <a:endParaRPr lang="hu-HU" dirty="0"/>
          </a:p>
        </p:txBody>
      </p:sp>
      <p:pic>
        <p:nvPicPr>
          <p:cNvPr id="5" name="Tartalom hely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55976" y="2708920"/>
            <a:ext cx="5111750" cy="3833812"/>
          </a:xfrm>
          <a:prstGeom prst="rect">
            <a:avLst/>
          </a:prstGeom>
        </p:spPr>
      </p:pic>
    </p:spTree>
    <p:extLst>
      <p:ext uri="{BB962C8B-B14F-4D97-AF65-F5344CB8AC3E}">
        <p14:creationId xmlns:p14="http://schemas.microsoft.com/office/powerpoint/2010/main" xmlns="" val="2186820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Cigány-cigány konfliktusok</a:t>
            </a:r>
            <a:endParaRPr lang="hu-HU" dirty="0"/>
          </a:p>
        </p:txBody>
      </p:sp>
      <p:sp>
        <p:nvSpPr>
          <p:cNvPr id="3" name="Tartalom helye 2"/>
          <p:cNvSpPr>
            <a:spLocks noGrp="1"/>
          </p:cNvSpPr>
          <p:nvPr>
            <p:ph sz="half" idx="1"/>
          </p:nvPr>
        </p:nvSpPr>
        <p:spPr/>
        <p:txBody>
          <a:bodyPr>
            <a:normAutofit fontScale="77500" lnSpcReduction="20000"/>
          </a:bodyPr>
          <a:lstStyle/>
          <a:p>
            <a:r>
              <a:rPr lang="hu-HU" dirty="0" smtClean="0"/>
              <a:t>„Ha jó a barátság, egy-két pofon bele kell, hogy férjen.”</a:t>
            </a:r>
          </a:p>
          <a:p>
            <a:r>
              <a:rPr lang="hu-HU" dirty="0" smtClean="0"/>
              <a:t>„A dolgozó asszonyok kiforgatják a polgármester szavait minden rosszindulat nélkül.”</a:t>
            </a:r>
          </a:p>
          <a:p>
            <a:r>
              <a:rPr lang="hu-HU" dirty="0" smtClean="0"/>
              <a:t>Pletyka, szituatív igazság</a:t>
            </a:r>
          </a:p>
          <a:p>
            <a:r>
              <a:rPr lang="hu-HU" dirty="0" smtClean="0"/>
              <a:t>„Ittas állapotban összeszólalkoznak rendezvényen. Női rendezők a megoldás, velük nem kötekednek, szót fogadnak nekik.”</a:t>
            </a:r>
          </a:p>
          <a:p>
            <a:r>
              <a:rPr lang="hu-HU" dirty="0" smtClean="0"/>
              <a:t>Pereskedés egy gazdával</a:t>
            </a:r>
            <a:endParaRPr lang="hu-HU" dirty="0"/>
          </a:p>
        </p:txBody>
      </p:sp>
      <p:sp>
        <p:nvSpPr>
          <p:cNvPr id="4" name="Tartalom helye 3"/>
          <p:cNvSpPr>
            <a:spLocks noGrp="1"/>
          </p:cNvSpPr>
          <p:nvPr>
            <p:ph sz="half" idx="2"/>
          </p:nvPr>
        </p:nvSpPr>
        <p:spPr/>
        <p:txBody>
          <a:bodyPr>
            <a:normAutofit fontScale="77500" lnSpcReduction="20000"/>
          </a:bodyPr>
          <a:lstStyle/>
          <a:p>
            <a:pPr marL="0" indent="0">
              <a:buNone/>
            </a:pPr>
            <a:r>
              <a:rPr lang="hu-HU" dirty="0" smtClean="0"/>
              <a:t>„Bevándorlók-őslakosok”</a:t>
            </a:r>
          </a:p>
          <a:p>
            <a:r>
              <a:rPr lang="hu-HU" dirty="0" smtClean="0"/>
              <a:t>„20 éve új családok akartak beköltözni, „gyűjtögető életmódot folytattak, amit a helyiek nem néztek jó szemmel. Aláírásokat gyűjtöttek és megakadályozták a beköltözést.”</a:t>
            </a:r>
          </a:p>
          <a:p>
            <a:r>
              <a:rPr lang="hu-HU" dirty="0" smtClean="0"/>
              <a:t>Mata, Dávid, </a:t>
            </a:r>
            <a:r>
              <a:rPr lang="hu-HU" dirty="0" err="1" smtClean="0"/>
              <a:t>Putnoki</a:t>
            </a:r>
            <a:r>
              <a:rPr lang="hu-HU" dirty="0" smtClean="0"/>
              <a:t> a lakosok 90%-a</a:t>
            </a:r>
            <a:endParaRPr lang="hu-HU" dirty="0"/>
          </a:p>
        </p:txBody>
      </p:sp>
    </p:spTree>
    <p:extLst>
      <p:ext uri="{BB962C8B-B14F-4D97-AF65-F5344CB8AC3E}">
        <p14:creationId xmlns:p14="http://schemas.microsoft.com/office/powerpoint/2010/main" xmlns="" val="542130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Konfliktus egyéni és csoport szinten</a:t>
            </a:r>
            <a:endParaRPr lang="hu-HU" dirty="0"/>
          </a:p>
        </p:txBody>
      </p:sp>
      <p:sp>
        <p:nvSpPr>
          <p:cNvPr id="3" name="Szöveg helye 2"/>
          <p:cNvSpPr>
            <a:spLocks noGrp="1"/>
          </p:cNvSpPr>
          <p:nvPr>
            <p:ph type="body" idx="1"/>
          </p:nvPr>
        </p:nvSpPr>
        <p:spPr/>
        <p:txBody>
          <a:bodyPr/>
          <a:lstStyle/>
          <a:p>
            <a:r>
              <a:rPr lang="hu-HU" dirty="0" smtClean="0"/>
              <a:t>Családon belül</a:t>
            </a:r>
            <a:endParaRPr lang="hu-HU" dirty="0"/>
          </a:p>
        </p:txBody>
      </p:sp>
      <p:sp>
        <p:nvSpPr>
          <p:cNvPr id="4" name="Tartalom helye 3"/>
          <p:cNvSpPr>
            <a:spLocks noGrp="1"/>
          </p:cNvSpPr>
          <p:nvPr>
            <p:ph sz="half" idx="2"/>
          </p:nvPr>
        </p:nvSpPr>
        <p:spPr/>
        <p:txBody>
          <a:bodyPr>
            <a:normAutofit fontScale="92500" lnSpcReduction="20000"/>
          </a:bodyPr>
          <a:lstStyle/>
          <a:p>
            <a:r>
              <a:rPr lang="hu-HU" dirty="0" smtClean="0"/>
              <a:t>„</a:t>
            </a:r>
            <a:r>
              <a:rPr lang="hu-HU" dirty="0"/>
              <a:t>Konfliktusnak mondhatjuk azt is, mikor a szülők nem olyan életvitelt folytatnak, és a gyerek abba a közegbe nő fel. És akkor mit lát? Azt, hogy az anyja- apja csípi-harapja egymást szó szerint. És akkor ő is ugyanezt fogja folytatni. Valószínűleg ez is egy konfliktus, a kettő szülő között</a:t>
            </a:r>
            <a:r>
              <a:rPr lang="hu-HU" dirty="0" smtClean="0"/>
              <a:t>.”</a:t>
            </a:r>
          </a:p>
          <a:p>
            <a:r>
              <a:rPr lang="hu-HU" dirty="0" smtClean="0"/>
              <a:t>Örökség</a:t>
            </a:r>
            <a:endParaRPr lang="hu-HU" dirty="0"/>
          </a:p>
        </p:txBody>
      </p:sp>
      <p:sp>
        <p:nvSpPr>
          <p:cNvPr id="5" name="Szöveg helye 4"/>
          <p:cNvSpPr>
            <a:spLocks noGrp="1"/>
          </p:cNvSpPr>
          <p:nvPr>
            <p:ph type="body" sz="quarter" idx="3"/>
          </p:nvPr>
        </p:nvSpPr>
        <p:spPr/>
        <p:txBody>
          <a:bodyPr/>
          <a:lstStyle/>
          <a:p>
            <a:r>
              <a:rPr lang="hu-HU" dirty="0" smtClean="0"/>
              <a:t>Családok között</a:t>
            </a:r>
            <a:endParaRPr lang="hu-HU" dirty="0"/>
          </a:p>
        </p:txBody>
      </p:sp>
      <p:sp>
        <p:nvSpPr>
          <p:cNvPr id="6" name="Tartalom helye 5"/>
          <p:cNvSpPr>
            <a:spLocks noGrp="1"/>
          </p:cNvSpPr>
          <p:nvPr>
            <p:ph sz="quarter" idx="4"/>
          </p:nvPr>
        </p:nvSpPr>
        <p:spPr/>
        <p:txBody>
          <a:bodyPr>
            <a:normAutofit fontScale="92500"/>
          </a:bodyPr>
          <a:lstStyle/>
          <a:p>
            <a:r>
              <a:rPr lang="hu-HU" dirty="0" smtClean="0"/>
              <a:t>„A </a:t>
            </a:r>
            <a:r>
              <a:rPr lang="hu-HU" dirty="0"/>
              <a:t>picit feltörekvőbb, a picit kiemelkedőbb, önálló erőből egy kicsit jobban élő, kulturáltabban viselkedő emberek és az ezt követni nem képesek között van egyfajta irigykedés, irigykednek egymásra, és emiatt sokszor bántják is egymást</a:t>
            </a:r>
            <a:r>
              <a:rPr lang="hu-HU" dirty="0" smtClean="0"/>
              <a:t>.”</a:t>
            </a:r>
          </a:p>
          <a:p>
            <a:r>
              <a:rPr lang="hu-HU" dirty="0" err="1" smtClean="0"/>
              <a:t>Leképeződik</a:t>
            </a:r>
            <a:r>
              <a:rPr lang="hu-HU" dirty="0" smtClean="0"/>
              <a:t> a tanodában</a:t>
            </a:r>
            <a:endParaRPr lang="hu-HU" dirty="0"/>
          </a:p>
        </p:txBody>
      </p:sp>
    </p:spTree>
    <p:extLst>
      <p:ext uri="{BB962C8B-B14F-4D97-AF65-F5344CB8AC3E}">
        <p14:creationId xmlns:p14="http://schemas.microsoft.com/office/powerpoint/2010/main" xmlns="" val="3587914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Kérdőíves kutatás</a:t>
            </a:r>
            <a:endParaRPr lang="hu-HU" dirty="0"/>
          </a:p>
        </p:txBody>
      </p:sp>
      <p:sp>
        <p:nvSpPr>
          <p:cNvPr id="3" name="Tartalom helye 2"/>
          <p:cNvSpPr>
            <a:spLocks noGrp="1"/>
          </p:cNvSpPr>
          <p:nvPr>
            <p:ph idx="1"/>
          </p:nvPr>
        </p:nvSpPr>
        <p:spPr/>
        <p:txBody>
          <a:bodyPr>
            <a:normAutofit fontScale="70000" lnSpcReduction="20000"/>
          </a:bodyPr>
          <a:lstStyle/>
          <a:p>
            <a:r>
              <a:rPr lang="hu-HU" dirty="0" smtClean="0"/>
              <a:t>50% büszke, jó kezdeményezés, falugyűlés</a:t>
            </a:r>
          </a:p>
          <a:p>
            <a:r>
              <a:rPr lang="hu-HU" dirty="0" smtClean="0"/>
              <a:t>Problémák, hiányok: munka, háziorvos, szórakozás, kultúra, játszótér, tornaterem</a:t>
            </a:r>
          </a:p>
          <a:p>
            <a:r>
              <a:rPr lang="hu-HU" dirty="0" smtClean="0"/>
              <a:t>Nem okoz gondot: kábítószer, lopás, családon belüli erőszak, hajléktalanság, szervezett bűnözés</a:t>
            </a:r>
          </a:p>
          <a:p>
            <a:r>
              <a:rPr lang="hu-HU" dirty="0" smtClean="0"/>
              <a:t>Konfliktusok: gazdasági különbség, iskolai végzettség, hatalmi struktúrában hely</a:t>
            </a:r>
          </a:p>
          <a:p>
            <a:r>
              <a:rPr lang="hu-HU" dirty="0" smtClean="0"/>
              <a:t>Nincs konfliktus vagy alig: nemi, vallási, politikai, etnikai, munkahelyi</a:t>
            </a:r>
          </a:p>
          <a:p>
            <a:r>
              <a:rPr lang="hu-HU" dirty="0" smtClean="0"/>
              <a:t>Elégedettség: barátokkal és családtagokkal kapcsolat, lakáskörülmény, jelenleg végzett munka</a:t>
            </a:r>
          </a:p>
          <a:p>
            <a:r>
              <a:rPr lang="hu-HU" dirty="0" smtClean="0"/>
              <a:t>Felvállal konfliktust 58% teljes mértékben</a:t>
            </a:r>
          </a:p>
          <a:p>
            <a:r>
              <a:rPr lang="hu-HU" dirty="0" smtClean="0"/>
              <a:t>Jól érzi magát a bőrében 55% teljes mértékben</a:t>
            </a:r>
            <a:endParaRPr lang="hu-HU" dirty="0"/>
          </a:p>
        </p:txBody>
      </p:sp>
    </p:spTree>
    <p:extLst>
      <p:ext uri="{BB962C8B-B14F-4D97-AF65-F5344CB8AC3E}">
        <p14:creationId xmlns:p14="http://schemas.microsoft.com/office/powerpoint/2010/main" xmlns="" val="2834761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6" name="Tartalom helye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347864" y="1738180"/>
            <a:ext cx="6034617" cy="4525963"/>
          </a:xfrm>
        </p:spPr>
      </p:pic>
      <p:pic>
        <p:nvPicPr>
          <p:cNvPr id="9" name="Tartalom hely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88158" y="36010"/>
            <a:ext cx="4038600" cy="3028950"/>
          </a:xfrm>
          <a:prstGeom prst="rect">
            <a:avLst/>
          </a:prstGeom>
        </p:spPr>
      </p:pic>
      <p:pic>
        <p:nvPicPr>
          <p:cNvPr id="10" name="Tartalom hely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1762" y="3056345"/>
            <a:ext cx="4038600" cy="3028950"/>
          </a:xfrm>
          <a:prstGeom prst="rect">
            <a:avLst/>
          </a:prstGeom>
        </p:spPr>
      </p:pic>
      <p:pic>
        <p:nvPicPr>
          <p:cNvPr id="11" name="Tartalom hely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50442" y="44624"/>
            <a:ext cx="4038600" cy="3028950"/>
          </a:xfrm>
          <a:prstGeom prst="rect">
            <a:avLst/>
          </a:prstGeom>
        </p:spPr>
      </p:pic>
      <p:pic>
        <p:nvPicPr>
          <p:cNvPr id="12" name="Tartalom hely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84211" y="27395"/>
            <a:ext cx="4038600" cy="3028950"/>
          </a:xfrm>
          <a:prstGeom prst="rect">
            <a:avLst/>
          </a:prstGeom>
        </p:spPr>
      </p:pic>
      <p:pic>
        <p:nvPicPr>
          <p:cNvPr id="13" name="Tartalom helye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41762" y="5888985"/>
            <a:ext cx="4038600" cy="3028950"/>
          </a:xfrm>
          <a:prstGeom prst="rect">
            <a:avLst/>
          </a:prstGeom>
        </p:spPr>
      </p:pic>
      <p:pic>
        <p:nvPicPr>
          <p:cNvPr id="14" name="Tartalom hely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899751" y="4221088"/>
            <a:ext cx="6034617" cy="4525963"/>
          </a:xfrm>
          <a:prstGeom prst="rect">
            <a:avLst/>
          </a:prstGeom>
        </p:spPr>
      </p:pic>
    </p:spTree>
    <p:extLst>
      <p:ext uri="{BB962C8B-B14F-4D97-AF65-F5344CB8AC3E}">
        <p14:creationId xmlns:p14="http://schemas.microsoft.com/office/powerpoint/2010/main" xmlns="" val="573039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54691" y="1600200"/>
            <a:ext cx="6034617" cy="4525963"/>
          </a:xfrm>
        </p:spPr>
      </p:pic>
    </p:spTree>
    <p:extLst>
      <p:ext uri="{BB962C8B-B14F-4D97-AF65-F5344CB8AC3E}">
        <p14:creationId xmlns:p14="http://schemas.microsoft.com/office/powerpoint/2010/main" xmlns="" val="2555289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smtClean="0"/>
              <a:t>Köszönetnyilvánítás</a:t>
            </a:r>
            <a:endParaRPr lang="hu-HU" dirty="0"/>
          </a:p>
        </p:txBody>
      </p:sp>
      <p:sp>
        <p:nvSpPr>
          <p:cNvPr id="5" name="Szöveg helye 4"/>
          <p:cNvSpPr>
            <a:spLocks noGrp="1"/>
          </p:cNvSpPr>
          <p:nvPr>
            <p:ph type="body" sz="half" idx="2"/>
          </p:nvPr>
        </p:nvSpPr>
        <p:spPr>
          <a:xfrm>
            <a:off x="488586" y="1628800"/>
            <a:ext cx="8219256" cy="4691063"/>
          </a:xfrm>
        </p:spPr>
        <p:txBody>
          <a:bodyPr>
            <a:normAutofit/>
          </a:bodyPr>
          <a:lstStyle/>
          <a:p>
            <a:pPr algn="ctr"/>
            <a:r>
              <a:rPr lang="hu-HU" sz="2800" dirty="0"/>
              <a:t>A kutatást az </a:t>
            </a:r>
            <a:r>
              <a:rPr lang="hu-HU" sz="2800" i="1" u="sng" dirty="0"/>
              <a:t>EFOP-3.6.2-16-2017-00007</a:t>
            </a:r>
            <a:r>
              <a:rPr lang="hu-HU" sz="2800" dirty="0"/>
              <a:t> azonosító számú, </a:t>
            </a:r>
            <a:r>
              <a:rPr lang="hu-HU" sz="2800" i="1" dirty="0"/>
              <a:t>Az intelligens, fenntartható és inkluzív társadalom fejlesztésének aspektusai: társadalmi, technológiai, innovációs hálózatok a foglalkoztatásban és a digitális gazdaságban</a:t>
            </a:r>
            <a:r>
              <a:rPr lang="hu-HU" sz="2800" dirty="0"/>
              <a:t> című projekt </a:t>
            </a:r>
            <a:r>
              <a:rPr lang="hu-HU" sz="2800" dirty="0" smtClean="0"/>
              <a:t>támogatta.</a:t>
            </a:r>
          </a:p>
          <a:p>
            <a:pPr algn="ctr"/>
            <a:r>
              <a:rPr lang="hu-HU" sz="2800" dirty="0" smtClean="0"/>
              <a:t>A </a:t>
            </a:r>
            <a:r>
              <a:rPr lang="hu-HU" sz="2800" dirty="0"/>
              <a:t>projekt az Európai Unió támogatásával, az Európai Szociális Alap és Magyarország költségvetése társfinanszírozásában valósul meg.</a:t>
            </a:r>
          </a:p>
        </p:txBody>
      </p:sp>
    </p:spTree>
    <p:extLst>
      <p:ext uri="{BB962C8B-B14F-4D97-AF65-F5344CB8AC3E}">
        <p14:creationId xmlns:p14="http://schemas.microsoft.com/office/powerpoint/2010/main" xmlns="" val="283153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1000" b="-21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tx1"/>
                </a:solidFill>
              </a:rPr>
              <a:t>Fulókércs- Cserehát</a:t>
            </a:r>
            <a:endParaRPr lang="hu-HU" dirty="0">
              <a:solidFill>
                <a:schemeClr val="tx1"/>
              </a:solidFill>
            </a:endParaRPr>
          </a:p>
        </p:txBody>
      </p:sp>
      <p:sp>
        <p:nvSpPr>
          <p:cNvPr id="3" name="Tartalom helye 2"/>
          <p:cNvSpPr>
            <a:spLocks noGrp="1"/>
          </p:cNvSpPr>
          <p:nvPr>
            <p:ph idx="1"/>
          </p:nvPr>
        </p:nvSpPr>
        <p:spPr/>
        <p:txBody>
          <a:bodyPr>
            <a:normAutofit/>
          </a:bodyPr>
          <a:lstStyle/>
          <a:p>
            <a:r>
              <a:rPr lang="hu-HU" dirty="0" smtClean="0"/>
              <a:t>413 fő</a:t>
            </a:r>
          </a:p>
          <a:p>
            <a:r>
              <a:rPr lang="hu-HU" dirty="0" smtClean="0"/>
              <a:t>113 ház (3,7 fő/lakás)</a:t>
            </a:r>
          </a:p>
          <a:p>
            <a:r>
              <a:rPr lang="hu-HU" dirty="0" smtClean="0"/>
              <a:t>80% roma</a:t>
            </a:r>
          </a:p>
          <a:p>
            <a:r>
              <a:rPr lang="hu-HU" dirty="0" smtClean="0"/>
              <a:t>40% gyerek, 40% aktív, 20% nyugdíjas</a:t>
            </a:r>
          </a:p>
          <a:p>
            <a:pPr marL="0" indent="0">
              <a:buNone/>
            </a:pPr>
            <a:r>
              <a:rPr lang="hu-HU" dirty="0" smtClean="0"/>
              <a:t>Miért örült a polgármester a kutatásnak? </a:t>
            </a:r>
          </a:p>
          <a:p>
            <a:pPr marL="0" indent="0">
              <a:buNone/>
            </a:pPr>
            <a:r>
              <a:rPr lang="hu-HU" dirty="0" smtClean="0"/>
              <a:t>„Az összetartás végett. Megállnak az utcán, van miről diskurálni.” Társadalmi tőke építése</a:t>
            </a:r>
          </a:p>
        </p:txBody>
      </p:sp>
    </p:spTree>
    <p:extLst>
      <p:ext uri="{BB962C8B-B14F-4D97-AF65-F5344CB8AC3E}">
        <p14:creationId xmlns:p14="http://schemas.microsoft.com/office/powerpoint/2010/main" xmlns="" val="2617857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043608" y="1412776"/>
            <a:ext cx="4419600" cy="1440160"/>
          </a:xfrm>
        </p:spPr>
        <p:txBody>
          <a:bodyPr/>
          <a:lstStyle/>
          <a:p>
            <a:r>
              <a:rPr lang="hu-HU" dirty="0" smtClean="0"/>
              <a:t>KÖSZÖNÖM </a:t>
            </a:r>
            <a:br>
              <a:rPr lang="hu-HU" dirty="0" smtClean="0"/>
            </a:br>
            <a:r>
              <a:rPr lang="hu-HU" dirty="0" smtClean="0"/>
              <a:t>A FIGYELMET!</a:t>
            </a:r>
            <a:endParaRPr lang="hu-HU" dirty="0"/>
          </a:p>
        </p:txBody>
      </p:sp>
    </p:spTree>
    <p:extLst>
      <p:ext uri="{BB962C8B-B14F-4D97-AF65-F5344CB8AC3E}">
        <p14:creationId xmlns:p14="http://schemas.microsoft.com/office/powerpoint/2010/main" xmlns="" val="3765528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Intézményi szintű konfliktusok</a:t>
            </a:r>
            <a:endParaRPr lang="hu-HU" dirty="0"/>
          </a:p>
        </p:txBody>
      </p:sp>
      <p:sp>
        <p:nvSpPr>
          <p:cNvPr id="3" name="Tartalom helye 2"/>
          <p:cNvSpPr>
            <a:spLocks noGrp="1"/>
          </p:cNvSpPr>
          <p:nvPr>
            <p:ph sz="half" idx="1"/>
          </p:nvPr>
        </p:nvSpPr>
        <p:spPr/>
        <p:txBody>
          <a:bodyPr>
            <a:normAutofit fontScale="77500" lnSpcReduction="20000"/>
          </a:bodyPr>
          <a:lstStyle/>
          <a:p>
            <a:r>
              <a:rPr lang="hu-HU" dirty="0" smtClean="0"/>
              <a:t>Korrupció</a:t>
            </a:r>
          </a:p>
          <a:p>
            <a:r>
              <a:rPr lang="hu-HU" dirty="0" smtClean="0"/>
              <a:t>Kinek a cigánya?</a:t>
            </a:r>
          </a:p>
          <a:p>
            <a:r>
              <a:rPr lang="hu-HU" dirty="0" smtClean="0"/>
              <a:t>Iskola-KLIK</a:t>
            </a:r>
            <a:endParaRPr lang="hu-HU" dirty="0"/>
          </a:p>
        </p:txBody>
      </p:sp>
      <p:sp>
        <p:nvSpPr>
          <p:cNvPr id="4" name="Tartalom helye 3"/>
          <p:cNvSpPr>
            <a:spLocks noGrp="1"/>
          </p:cNvSpPr>
          <p:nvPr>
            <p:ph sz="half" idx="2"/>
          </p:nvPr>
        </p:nvSpPr>
        <p:spPr/>
        <p:txBody>
          <a:bodyPr>
            <a:normAutofit fontScale="77500" lnSpcReduction="20000"/>
          </a:bodyPr>
          <a:lstStyle/>
          <a:p>
            <a:r>
              <a:rPr lang="hu-HU" dirty="0" smtClean="0"/>
              <a:t>„</a:t>
            </a:r>
            <a:r>
              <a:rPr lang="hu-HU" dirty="0"/>
              <a:t>Mi, magyarok megnehezítjük saját magunk életét, olyan szinteket állítottak be a </a:t>
            </a:r>
            <a:r>
              <a:rPr lang="hu-HU" dirty="0" err="1"/>
              <a:t>L</a:t>
            </a:r>
            <a:r>
              <a:rPr lang="hu-HU" dirty="0" err="1" smtClean="0"/>
              <a:t>eaderbe</a:t>
            </a:r>
            <a:r>
              <a:rPr lang="hu-HU" dirty="0" smtClean="0"/>
              <a:t> </a:t>
            </a:r>
            <a:r>
              <a:rPr lang="hu-HU" dirty="0"/>
              <a:t>küszöbnek, hogy akinek be kellett volna férnie, és a küszöbön átmennie, az lemaradt, és a középréteget kezdték el fejleszteni</a:t>
            </a:r>
            <a:r>
              <a:rPr lang="hu-HU" dirty="0" smtClean="0"/>
              <a:t>.”</a:t>
            </a:r>
          </a:p>
          <a:p>
            <a:r>
              <a:rPr lang="hu-HU" dirty="0" smtClean="0"/>
              <a:t>„Onnantól </a:t>
            </a:r>
            <a:r>
              <a:rPr lang="hu-HU" dirty="0"/>
              <a:t>kezdve el vannak vágva a fejlesztési források: ha nincs kapcsolat, meghalsz, ha nincs barátod, meghalsz.</a:t>
            </a:r>
            <a:r>
              <a:rPr lang="hu-HU" dirty="0" smtClean="0"/>
              <a:t>”</a:t>
            </a:r>
            <a:endParaRPr lang="hu-HU" dirty="0"/>
          </a:p>
        </p:txBody>
      </p:sp>
    </p:spTree>
    <p:extLst>
      <p:ext uri="{BB962C8B-B14F-4D97-AF65-F5344CB8AC3E}">
        <p14:creationId xmlns:p14="http://schemas.microsoft.com/office/powerpoint/2010/main" xmlns="" val="2364407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Politika</a:t>
            </a:r>
            <a:endParaRPr lang="hu-HU" dirty="0"/>
          </a:p>
        </p:txBody>
      </p:sp>
      <p:sp>
        <p:nvSpPr>
          <p:cNvPr id="3" name="Tartalom helye 2"/>
          <p:cNvSpPr>
            <a:spLocks noGrp="1"/>
          </p:cNvSpPr>
          <p:nvPr>
            <p:ph sz="half" idx="1"/>
          </p:nvPr>
        </p:nvSpPr>
        <p:spPr/>
        <p:txBody>
          <a:bodyPr>
            <a:normAutofit fontScale="70000" lnSpcReduction="20000"/>
          </a:bodyPr>
          <a:lstStyle/>
          <a:p>
            <a:r>
              <a:rPr lang="hu-HU" dirty="0" smtClean="0"/>
              <a:t>„</a:t>
            </a:r>
            <a:r>
              <a:rPr lang="hu-HU" dirty="0"/>
              <a:t>I</a:t>
            </a:r>
            <a:r>
              <a:rPr lang="hu-HU" dirty="0" smtClean="0"/>
              <a:t>tt </a:t>
            </a:r>
            <a:r>
              <a:rPr lang="hu-HU" dirty="0"/>
              <a:t>nem politizálnak, az emberek. [Nevetés] Valószínűleg, ha megkérdeznéd itt kétszáz lakostól, hogy ki Magyarország miniszterelnöke, csak úgy pislognának. Nem mindenki tudná. Soha nem hallom azt, hogy elkezdenek politizálni, vagy hogy milyen pártra fognak szavazni, vagy hogy milyen érvekkel </a:t>
            </a:r>
            <a:r>
              <a:rPr lang="hu-HU" dirty="0" smtClean="0"/>
              <a:t>éljenek.”</a:t>
            </a:r>
          </a:p>
          <a:p>
            <a:r>
              <a:rPr lang="hu-HU" dirty="0" smtClean="0"/>
              <a:t>„Itt </a:t>
            </a:r>
            <a:r>
              <a:rPr lang="hu-HU" dirty="0"/>
              <a:t>mindenki a Fideszre szavazott. Miért? Mert félünk a bevándorlóktól</a:t>
            </a:r>
            <a:r>
              <a:rPr lang="hu-HU" dirty="0" smtClean="0"/>
              <a:t>.”</a:t>
            </a:r>
          </a:p>
          <a:p>
            <a:r>
              <a:rPr lang="hu-HU" dirty="0" smtClean="0"/>
              <a:t>„</a:t>
            </a:r>
            <a:r>
              <a:rPr lang="hu-HU" dirty="0"/>
              <a:t>H</a:t>
            </a:r>
            <a:r>
              <a:rPr lang="hu-HU" dirty="0" smtClean="0"/>
              <a:t>a </a:t>
            </a:r>
            <a:r>
              <a:rPr lang="hu-HU" dirty="0"/>
              <a:t>nem magával jött volna, már </a:t>
            </a:r>
            <a:r>
              <a:rPr lang="hu-HU" dirty="0" smtClean="0"/>
              <a:t>fentük volna </a:t>
            </a:r>
            <a:r>
              <a:rPr lang="hu-HU" dirty="0"/>
              <a:t>a </a:t>
            </a:r>
            <a:r>
              <a:rPr lang="hu-HU" dirty="0" smtClean="0"/>
              <a:t>kést.”</a:t>
            </a:r>
            <a:endParaRPr lang="hu-HU" dirty="0"/>
          </a:p>
          <a:p>
            <a:endParaRPr lang="hu-HU" dirty="0"/>
          </a:p>
        </p:txBody>
      </p:sp>
      <p:sp>
        <p:nvSpPr>
          <p:cNvPr id="4" name="Tartalom helye 3"/>
          <p:cNvSpPr>
            <a:spLocks noGrp="1"/>
          </p:cNvSpPr>
          <p:nvPr>
            <p:ph sz="half" idx="2"/>
          </p:nvPr>
        </p:nvSpPr>
        <p:spPr/>
        <p:txBody>
          <a:bodyPr>
            <a:normAutofit fontScale="70000" lnSpcReduction="20000"/>
          </a:bodyPr>
          <a:lstStyle/>
          <a:p>
            <a:r>
              <a:rPr lang="hu-HU" dirty="0" smtClean="0"/>
              <a:t>„</a:t>
            </a:r>
            <a:r>
              <a:rPr lang="hu-HU" dirty="0"/>
              <a:t>Hát megjelentek most, így választás környékén, ez a jobboldal talán, ami úgy látom, félelmet kelt az emberekben</a:t>
            </a:r>
            <a:r>
              <a:rPr lang="hu-HU" dirty="0" smtClean="0"/>
              <a:t>.”</a:t>
            </a:r>
          </a:p>
          <a:p>
            <a:r>
              <a:rPr lang="hu-HU" dirty="0" smtClean="0"/>
              <a:t>„Ha </a:t>
            </a:r>
            <a:r>
              <a:rPr lang="hu-HU" dirty="0"/>
              <a:t>valakitől támogatás, segítség jön, akkor a mellé állunk, majd ha egy másik oldaltól megkapjuk ugyanezt, akkor a mellé</a:t>
            </a:r>
            <a:r>
              <a:rPr lang="hu-HU" dirty="0" smtClean="0"/>
              <a:t>.”</a:t>
            </a:r>
          </a:p>
          <a:p>
            <a:r>
              <a:rPr lang="hu-HU" dirty="0" smtClean="0"/>
              <a:t>„</a:t>
            </a:r>
            <a:r>
              <a:rPr lang="hu-HU" dirty="0"/>
              <a:t>Most aggasztó hír, információ, hogyha bejön az, hogy itt, a régióban egy autonóm területet szeretnének létrehozni maguknak a </a:t>
            </a:r>
            <a:r>
              <a:rPr lang="hu-HU" dirty="0" smtClean="0"/>
              <a:t>romák.” </a:t>
            </a:r>
            <a:endParaRPr lang="hu-HU" dirty="0"/>
          </a:p>
          <a:p>
            <a:endParaRPr lang="hu-HU" dirty="0"/>
          </a:p>
        </p:txBody>
      </p:sp>
    </p:spTree>
    <p:extLst>
      <p:ext uri="{BB962C8B-B14F-4D97-AF65-F5344CB8AC3E}">
        <p14:creationId xmlns:p14="http://schemas.microsoft.com/office/powerpoint/2010/main" xmlns="" val="3788308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Az új cigány polgármester</a:t>
            </a:r>
            <a:endParaRPr lang="hu-HU" dirty="0"/>
          </a:p>
        </p:txBody>
      </p:sp>
      <p:pic>
        <p:nvPicPr>
          <p:cNvPr id="5" name="Tartalom helye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3761861" y="365319"/>
            <a:ext cx="4038600" cy="3028950"/>
          </a:xfrm>
        </p:spPr>
      </p:pic>
      <p:sp>
        <p:nvSpPr>
          <p:cNvPr id="9" name="Tartalom helye 8"/>
          <p:cNvSpPr>
            <a:spLocks noGrp="1"/>
          </p:cNvSpPr>
          <p:nvPr>
            <p:ph sz="half" idx="1"/>
          </p:nvPr>
        </p:nvSpPr>
        <p:spPr/>
        <p:txBody>
          <a:bodyPr/>
          <a:lstStyle/>
          <a:p>
            <a:r>
              <a:rPr lang="hu-HU" dirty="0" smtClean="0"/>
              <a:t>Konfliktusok a </a:t>
            </a:r>
          </a:p>
          <a:p>
            <a:pPr marL="0" indent="0">
              <a:buNone/>
            </a:pPr>
            <a:r>
              <a:rPr lang="hu-HU" dirty="0" smtClean="0"/>
              <a:t>korábbi pm-</a:t>
            </a:r>
            <a:r>
              <a:rPr lang="hu-HU" dirty="0" err="1" smtClean="0"/>
              <a:t>rel</a:t>
            </a:r>
            <a:endParaRPr lang="hu-HU" dirty="0" smtClean="0"/>
          </a:p>
          <a:p>
            <a:r>
              <a:rPr lang="hu-HU" dirty="0" smtClean="0"/>
              <a:t>Első kísérlet sikertelen</a:t>
            </a:r>
          </a:p>
          <a:p>
            <a:r>
              <a:rPr lang="hu-HU" dirty="0" smtClean="0"/>
              <a:t>Tanoda, lakossági fórum</a:t>
            </a:r>
          </a:p>
          <a:p>
            <a:r>
              <a:rPr lang="hu-HU" dirty="0" smtClean="0"/>
              <a:t>Jó gazda</a:t>
            </a:r>
            <a:endParaRPr lang="hu-HU" dirty="0"/>
          </a:p>
        </p:txBody>
      </p:sp>
      <p:pic>
        <p:nvPicPr>
          <p:cNvPr id="11" name="Tartalom hely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61861" y="2850867"/>
            <a:ext cx="3394472" cy="4525963"/>
          </a:xfrm>
          <a:prstGeom prst="rect">
            <a:avLst/>
          </a:prstGeom>
        </p:spPr>
      </p:pic>
      <p:pic>
        <p:nvPicPr>
          <p:cNvPr id="12" name="Tartalom hely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26175" y="314897"/>
            <a:ext cx="4038600" cy="3028950"/>
          </a:xfrm>
          <a:prstGeom prst="rect">
            <a:avLst/>
          </a:prstGeom>
        </p:spPr>
      </p:pic>
      <p:pic>
        <p:nvPicPr>
          <p:cNvPr id="13" name="Tartalom hely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714232" y="2819500"/>
            <a:ext cx="3394472" cy="4525963"/>
          </a:xfrm>
          <a:prstGeom prst="rect">
            <a:avLst/>
          </a:prstGeom>
        </p:spPr>
      </p:pic>
    </p:spTree>
    <p:extLst>
      <p:ext uri="{BB962C8B-B14F-4D97-AF65-F5344CB8AC3E}">
        <p14:creationId xmlns:p14="http://schemas.microsoft.com/office/powerpoint/2010/main" xmlns="" val="4265740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Közmunka- tipikus konfliktusok máshol</a:t>
            </a:r>
            <a:endParaRPr lang="hu-HU" dirty="0"/>
          </a:p>
        </p:txBody>
      </p:sp>
      <p:sp>
        <p:nvSpPr>
          <p:cNvPr id="8" name="Tartalom helye 7"/>
          <p:cNvSpPr>
            <a:spLocks noGrp="1"/>
          </p:cNvSpPr>
          <p:nvPr>
            <p:ph sz="half" idx="1"/>
          </p:nvPr>
        </p:nvSpPr>
        <p:spPr/>
        <p:txBody>
          <a:bodyPr>
            <a:normAutofit/>
          </a:bodyPr>
          <a:lstStyle/>
          <a:p>
            <a:endParaRPr lang="hu-HU" dirty="0" smtClean="0"/>
          </a:p>
          <a:p>
            <a:r>
              <a:rPr lang="hu-HU" dirty="0" smtClean="0"/>
              <a:t>Kért létszám megítélése</a:t>
            </a:r>
          </a:p>
          <a:p>
            <a:r>
              <a:rPr lang="hu-HU" dirty="0" smtClean="0"/>
              <a:t>Ki dolgozhat</a:t>
            </a:r>
          </a:p>
          <a:p>
            <a:r>
              <a:rPr lang="hu-HU" dirty="0" smtClean="0"/>
              <a:t>Akiket leszámoltatnak</a:t>
            </a:r>
          </a:p>
          <a:p>
            <a:r>
              <a:rPr lang="hu-HU" dirty="0" smtClean="0"/>
              <a:t>A végzendő munka típusa</a:t>
            </a:r>
          </a:p>
          <a:p>
            <a:endParaRPr lang="hu-HU" dirty="0"/>
          </a:p>
        </p:txBody>
      </p:sp>
      <p:pic>
        <p:nvPicPr>
          <p:cNvPr id="9" name="Tartalom helye 3"/>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5101061" y="0"/>
            <a:ext cx="4038600" cy="3028950"/>
          </a:xfrm>
        </p:spPr>
      </p:pic>
      <p:pic>
        <p:nvPicPr>
          <p:cNvPr id="10" name="Kép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01061" y="1988840"/>
            <a:ext cx="3552825" cy="2667000"/>
          </a:xfrm>
          <a:prstGeom prst="rect">
            <a:avLst/>
          </a:prstGeom>
        </p:spPr>
      </p:pic>
      <p:pic>
        <p:nvPicPr>
          <p:cNvPr id="12" name="Tartalom hely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8600" y="4955232"/>
            <a:ext cx="4038600" cy="3028950"/>
          </a:xfrm>
          <a:prstGeom prst="rect">
            <a:avLst/>
          </a:prstGeom>
        </p:spPr>
      </p:pic>
      <p:pic>
        <p:nvPicPr>
          <p:cNvPr id="13" name="Tartalom hely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95986" y="4655840"/>
            <a:ext cx="4038600" cy="3028950"/>
          </a:xfrm>
          <a:prstGeom prst="rect">
            <a:avLst/>
          </a:prstGeom>
        </p:spPr>
      </p:pic>
      <p:pic>
        <p:nvPicPr>
          <p:cNvPr id="14" name="Tartalom hely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101061" y="4005064"/>
            <a:ext cx="4038600" cy="3028950"/>
          </a:xfrm>
          <a:prstGeom prst="rect">
            <a:avLst/>
          </a:prstGeom>
        </p:spPr>
      </p:pic>
    </p:spTree>
    <p:extLst>
      <p:ext uri="{BB962C8B-B14F-4D97-AF65-F5344CB8AC3E}">
        <p14:creationId xmlns:p14="http://schemas.microsoft.com/office/powerpoint/2010/main" xmlns="" val="2294744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Közmunka- konfliktusok Fulókércsen</a:t>
            </a:r>
            <a:endParaRPr lang="hu-HU" dirty="0"/>
          </a:p>
        </p:txBody>
      </p:sp>
      <p:sp>
        <p:nvSpPr>
          <p:cNvPr id="3" name="Tartalom helye 2"/>
          <p:cNvSpPr>
            <a:spLocks noGrp="1"/>
          </p:cNvSpPr>
          <p:nvPr>
            <p:ph sz="half" idx="1"/>
          </p:nvPr>
        </p:nvSpPr>
        <p:spPr/>
        <p:txBody>
          <a:bodyPr>
            <a:normAutofit fontScale="77500" lnSpcReduction="20000"/>
          </a:bodyPr>
          <a:lstStyle/>
          <a:p>
            <a:r>
              <a:rPr lang="hu-HU" dirty="0" smtClean="0"/>
              <a:t>„</a:t>
            </a:r>
            <a:r>
              <a:rPr lang="hu-HU" dirty="0"/>
              <a:t>A szövetkezeti dolgozók, akik nálam dolgoznak, azok egy órás teljesítésnek gondolják a közmunkaprogramot. Nevetséges dolognak tartsuk. De dolgoznunk kell, munkát, jövedelmet kell adjunk a családoknak a kezébe</a:t>
            </a:r>
            <a:r>
              <a:rPr lang="hu-HU" dirty="0" smtClean="0"/>
              <a:t>”</a:t>
            </a:r>
          </a:p>
          <a:p>
            <a:r>
              <a:rPr lang="hu-HU" dirty="0"/>
              <a:t>„A közmunka a szociális segély meghosszabbítása</a:t>
            </a:r>
            <a:r>
              <a:rPr lang="hu-HU" dirty="0" smtClean="0"/>
              <a:t>.”</a:t>
            </a:r>
          </a:p>
          <a:p>
            <a:r>
              <a:rPr lang="hu-HU" dirty="0" smtClean="0"/>
              <a:t>Feljelentés, ellenőrzés</a:t>
            </a:r>
            <a:endParaRPr lang="hu-HU" dirty="0"/>
          </a:p>
        </p:txBody>
      </p:sp>
      <p:sp>
        <p:nvSpPr>
          <p:cNvPr id="4" name="Tartalom helye 3"/>
          <p:cNvSpPr>
            <a:spLocks noGrp="1"/>
          </p:cNvSpPr>
          <p:nvPr>
            <p:ph sz="half" idx="2"/>
          </p:nvPr>
        </p:nvSpPr>
        <p:spPr/>
        <p:txBody>
          <a:bodyPr>
            <a:normAutofit fontScale="77500" lnSpcReduction="20000"/>
          </a:bodyPr>
          <a:lstStyle/>
          <a:p>
            <a:r>
              <a:rPr lang="hu-HU" dirty="0" smtClean="0"/>
              <a:t>„Figyelj </a:t>
            </a:r>
            <a:r>
              <a:rPr lang="hu-HU" dirty="0"/>
              <a:t>csak, ha látom, hogy a dolgozó másnap úgy jön, hogy úgy néz ki, mint a mosott szar, akkor megkérdem, hogy mi baja van, mit tudok neki segíteni. A legtöbbször elég csak beszélgetni. Elég meghallgatni a problémáját, elmondja, megköszöni</a:t>
            </a:r>
            <a:r>
              <a:rPr lang="hu-HU" dirty="0" smtClean="0"/>
              <a:t>.”</a:t>
            </a:r>
          </a:p>
          <a:p>
            <a:r>
              <a:rPr lang="hu-HU" dirty="0" smtClean="0"/>
              <a:t>„A közmunkaprogrammal ellehetetlenítették a vállalkozást, a semmittevésért fizetett pénzzel nem lehet versenyezni”</a:t>
            </a:r>
            <a:endParaRPr lang="hu-HU" dirty="0"/>
          </a:p>
        </p:txBody>
      </p:sp>
      <p:pic>
        <p:nvPicPr>
          <p:cNvPr id="5" name="Tartalom hely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84293" y="4351806"/>
            <a:ext cx="4038600" cy="3028950"/>
          </a:xfrm>
          <a:prstGeom prst="rect">
            <a:avLst/>
          </a:prstGeom>
        </p:spPr>
      </p:pic>
    </p:spTree>
    <p:extLst>
      <p:ext uri="{BB962C8B-B14F-4D97-AF65-F5344CB8AC3E}">
        <p14:creationId xmlns:p14="http://schemas.microsoft.com/office/powerpoint/2010/main" xmlns="" val="2402614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Közmunka-Munkaerőpiac</a:t>
            </a:r>
            <a:endParaRPr lang="hu-HU" dirty="0"/>
          </a:p>
        </p:txBody>
      </p:sp>
      <p:sp>
        <p:nvSpPr>
          <p:cNvPr id="3" name="Tartalom helye 2"/>
          <p:cNvSpPr>
            <a:spLocks noGrp="1"/>
          </p:cNvSpPr>
          <p:nvPr>
            <p:ph sz="half" idx="1"/>
          </p:nvPr>
        </p:nvSpPr>
        <p:spPr/>
        <p:txBody>
          <a:bodyPr>
            <a:normAutofit fontScale="85000" lnSpcReduction="10000"/>
          </a:bodyPr>
          <a:lstStyle/>
          <a:p>
            <a:r>
              <a:rPr lang="hu-HU" dirty="0"/>
              <a:t>„Sokan azt hitték, talán haragudni fogok, ha elmegy a Boschba. Akkor haragszom, ha nem állja meg a helyét. De akkor sem fogom még agyonütni vagy elkergetni, akkor visszaveszem közmunkára, hogy a megélhetés az ne legyen neki nagy gond</a:t>
            </a:r>
            <a:r>
              <a:rPr lang="hu-HU" dirty="0" smtClean="0"/>
              <a:t>”</a:t>
            </a:r>
          </a:p>
          <a:p>
            <a:r>
              <a:rPr lang="hu-HU" dirty="0" err="1"/>
              <a:t>Boschos</a:t>
            </a:r>
            <a:r>
              <a:rPr lang="hu-HU" dirty="0"/>
              <a:t> buszhoz eljutás</a:t>
            </a:r>
          </a:p>
          <a:p>
            <a:endParaRPr lang="hu-HU" dirty="0"/>
          </a:p>
          <a:p>
            <a:endParaRPr lang="hu-HU" dirty="0"/>
          </a:p>
        </p:txBody>
      </p:sp>
      <p:sp>
        <p:nvSpPr>
          <p:cNvPr id="4" name="Tartalom helye 3"/>
          <p:cNvSpPr>
            <a:spLocks noGrp="1"/>
          </p:cNvSpPr>
          <p:nvPr>
            <p:ph sz="half" idx="2"/>
          </p:nvPr>
        </p:nvSpPr>
        <p:spPr/>
        <p:txBody>
          <a:bodyPr>
            <a:normAutofit fontScale="85000" lnSpcReduction="10000"/>
          </a:bodyPr>
          <a:lstStyle/>
          <a:p>
            <a:r>
              <a:rPr lang="hu-HU" dirty="0" smtClean="0"/>
              <a:t>Szociális Szövetkezet leállása</a:t>
            </a:r>
          </a:p>
          <a:p>
            <a:r>
              <a:rPr lang="hu-HU" dirty="0" smtClean="0"/>
              <a:t>Közintézmények</a:t>
            </a:r>
          </a:p>
          <a:p>
            <a:endParaRPr lang="hu-HU" dirty="0" smtClean="0"/>
          </a:p>
          <a:p>
            <a:endParaRPr lang="hu-HU" dirty="0"/>
          </a:p>
        </p:txBody>
      </p:sp>
      <p:pic>
        <p:nvPicPr>
          <p:cNvPr id="5" name="Tartalom hely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42195" y="3097213"/>
            <a:ext cx="4038600" cy="3028950"/>
          </a:xfrm>
          <a:prstGeom prst="rect">
            <a:avLst/>
          </a:prstGeom>
        </p:spPr>
      </p:pic>
    </p:spTree>
    <p:extLst>
      <p:ext uri="{BB962C8B-B14F-4D97-AF65-F5344CB8AC3E}">
        <p14:creationId xmlns:p14="http://schemas.microsoft.com/office/powerpoint/2010/main" xmlns="" val="212660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Intézmény-egyén</a:t>
            </a:r>
            <a:endParaRPr lang="hu-HU" dirty="0"/>
          </a:p>
        </p:txBody>
      </p:sp>
      <p:sp>
        <p:nvSpPr>
          <p:cNvPr id="7" name="Tartalom helye 6"/>
          <p:cNvSpPr>
            <a:spLocks noGrp="1"/>
          </p:cNvSpPr>
          <p:nvPr>
            <p:ph sz="half" idx="2"/>
          </p:nvPr>
        </p:nvSpPr>
        <p:spPr/>
        <p:txBody>
          <a:bodyPr>
            <a:normAutofit fontScale="70000" lnSpcReduction="20000"/>
          </a:bodyPr>
          <a:lstStyle/>
          <a:p>
            <a:r>
              <a:rPr lang="hu-HU" dirty="0" smtClean="0"/>
              <a:t>Rendőrség: havi szinten, hatalommal visszaélés miatt</a:t>
            </a:r>
            <a:endParaRPr lang="hu-HU" dirty="0"/>
          </a:p>
        </p:txBody>
      </p:sp>
      <p:sp>
        <p:nvSpPr>
          <p:cNvPr id="8" name="Tartalom helye 7"/>
          <p:cNvSpPr>
            <a:spLocks noGrp="1"/>
          </p:cNvSpPr>
          <p:nvPr>
            <p:ph sz="half" idx="1"/>
          </p:nvPr>
        </p:nvSpPr>
        <p:spPr/>
        <p:txBody>
          <a:bodyPr>
            <a:normAutofit fontScale="70000" lnSpcReduction="20000"/>
          </a:bodyPr>
          <a:lstStyle/>
          <a:p>
            <a:r>
              <a:rPr lang="hu-HU" dirty="0" smtClean="0"/>
              <a:t>Iskola: „</a:t>
            </a:r>
            <a:r>
              <a:rPr lang="hu-HU" dirty="0"/>
              <a:t>A</a:t>
            </a:r>
            <a:r>
              <a:rPr lang="hu-HU" dirty="0" smtClean="0"/>
              <a:t>mikor </a:t>
            </a:r>
            <a:r>
              <a:rPr lang="hu-HU" dirty="0"/>
              <a:t>én idekerültem dolgozni, akkor még zömmel voltak parasztgyerekek is, és hellyel-közzel voltak romák is. És akkor folyamatosan arról ment a téma, hogy persze, mert kivételezek én a parasztokkal, és a cigányokat háttérbe szorítom. Nem volt igaz, de ilyennel lehet az embert kikezdeni. Később megszaporodtak a romák, eltűntek a parasztok. Akkor már elkezdték mondogatni, hogy mert az egyik cigány és a másik cigány között teszek különbséget</a:t>
            </a:r>
            <a:r>
              <a:rPr lang="hu-HU" dirty="0" smtClean="0"/>
              <a:t>.”</a:t>
            </a:r>
            <a:endParaRPr lang="hu-HU" dirty="0"/>
          </a:p>
        </p:txBody>
      </p:sp>
      <p:pic>
        <p:nvPicPr>
          <p:cNvPr id="10" name="Tartalom hely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60032" y="4509120"/>
            <a:ext cx="4038600" cy="3028950"/>
          </a:xfrm>
          <a:prstGeom prst="rect">
            <a:avLst/>
          </a:prstGeom>
        </p:spPr>
      </p:pic>
      <p:pic>
        <p:nvPicPr>
          <p:cNvPr id="11" name="Tartalom hely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60032" y="2132856"/>
            <a:ext cx="4038600" cy="3028950"/>
          </a:xfrm>
          <a:prstGeom prst="rect">
            <a:avLst/>
          </a:prstGeom>
        </p:spPr>
      </p:pic>
    </p:spTree>
    <p:extLst>
      <p:ext uri="{BB962C8B-B14F-4D97-AF65-F5344CB8AC3E}">
        <p14:creationId xmlns:p14="http://schemas.microsoft.com/office/powerpoint/2010/main" xmlns="" val="2178509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GYE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2915</TotalTime>
  <Words>1347</Words>
  <Application>Microsoft Office PowerPoint</Application>
  <PresentationFormat>Diavetítés a képernyőre (4:3 oldalarány)</PresentationFormat>
  <Paragraphs>100</Paragraphs>
  <Slides>20</Slides>
  <Notes>2</Notes>
  <HiddenSlides>0</HiddenSlides>
  <MMClips>0</MMClips>
  <ScaleCrop>false</ScaleCrop>
  <HeadingPairs>
    <vt:vector size="4" baseType="variant">
      <vt:variant>
        <vt:lpstr>Téma</vt:lpstr>
      </vt:variant>
      <vt:variant>
        <vt:i4>1</vt:i4>
      </vt:variant>
      <vt:variant>
        <vt:lpstr>Diacímek</vt:lpstr>
      </vt:variant>
      <vt:variant>
        <vt:i4>20</vt:i4>
      </vt:variant>
    </vt:vector>
  </HeadingPairs>
  <TitlesOfParts>
    <vt:vector size="21" baseType="lpstr">
      <vt:lpstr>Office-téma</vt:lpstr>
      <vt:lpstr>Konfliktusok és azok hiánya Fulókércsen Havasi Virág</vt:lpstr>
      <vt:lpstr>Fulókércs- Cserehát</vt:lpstr>
      <vt:lpstr>Intézményi szintű konfliktusok</vt:lpstr>
      <vt:lpstr>Politika</vt:lpstr>
      <vt:lpstr>Az új cigány polgármester</vt:lpstr>
      <vt:lpstr>Közmunka- tipikus konfliktusok máshol</vt:lpstr>
      <vt:lpstr>Közmunka- konfliktusok Fulókércsen</vt:lpstr>
      <vt:lpstr>Közmunka-Munkaerőpiac</vt:lpstr>
      <vt:lpstr>Intézmény-egyén</vt:lpstr>
      <vt:lpstr>Iskola-tanoda</vt:lpstr>
      <vt:lpstr>Cigány- nem cigány</vt:lpstr>
      <vt:lpstr>Cigány-nem cigány- A fa</vt:lpstr>
      <vt:lpstr>Lopás?</vt:lpstr>
      <vt:lpstr>Cigány-cigány konfliktusok</vt:lpstr>
      <vt:lpstr>Konfliktus egyéni és csoport szinten</vt:lpstr>
      <vt:lpstr>Kérdőíves kutatás</vt:lpstr>
      <vt:lpstr>17. dia</vt:lpstr>
      <vt:lpstr>18. dia</vt:lpstr>
      <vt:lpstr>Köszönetnyilvánítás</vt:lpstr>
      <vt:lpstr>KÖSZÖNÖM  A FIGYELMET!</vt:lpstr>
    </vt:vector>
  </TitlesOfParts>
  <Company>novak.adam@gmail.com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Asdfsdafa dsfasd asdf</dc:title>
  <dc:creator>Ádám Novák</dc:creator>
  <cp:lastModifiedBy>Graholy Éva</cp:lastModifiedBy>
  <cp:revision>72</cp:revision>
  <dcterms:created xsi:type="dcterms:W3CDTF">2014-03-03T11:13:53Z</dcterms:created>
  <dcterms:modified xsi:type="dcterms:W3CDTF">2018-06-04T06:29:09Z</dcterms:modified>
</cp:coreProperties>
</file>