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67" r:id="rId3"/>
    <p:sldId id="262" r:id="rId4"/>
    <p:sldId id="263" r:id="rId5"/>
    <p:sldId id="264" r:id="rId6"/>
    <p:sldId id="265" r:id="rId7"/>
    <p:sldId id="266" r:id="rId8"/>
    <p:sldId id="260" r:id="rId9"/>
    <p:sldId id="25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2020. 05. 13.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vasarnapihirek.hu/fokusz/amikor_a_jobbik_betoppa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sz="2800" dirty="0" smtClean="0"/>
              <a:t>Konfliktusok a romákkal és a romák miatt Miskolcon</a:t>
            </a:r>
            <a:br>
              <a:rPr lang="hu-HU" sz="2800" dirty="0" smtClean="0"/>
            </a:b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 smtClean="0"/>
              <a:t>Havasi Virág</a:t>
            </a:r>
            <a:endParaRPr lang="hu-HU" sz="28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EFOP-3.6.2-16-2017-00007</a:t>
            </a:r>
          </a:p>
        </p:txBody>
      </p:sp>
      <p:sp>
        <p:nvSpPr>
          <p:cNvPr id="4" name="Téglalap 3"/>
          <p:cNvSpPr/>
          <p:nvPr/>
        </p:nvSpPr>
        <p:spPr>
          <a:xfrm>
            <a:off x="395536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hu-HU" sz="1800" b="1" i="0" u="none" strike="noStrike" baseline="0" dirty="0" smtClean="0">
              <a:solidFill>
                <a:schemeClr val="bg1"/>
              </a:solidFill>
            </a:endParaRPr>
          </a:p>
          <a:p>
            <a:r>
              <a:rPr lang="hu-HU" sz="1800" b="1" i="0" u="none" strike="noStrike" baseline="0" dirty="0" smtClean="0">
                <a:solidFill>
                  <a:schemeClr val="bg1"/>
                </a:solidFill>
              </a:rPr>
              <a:t> Szeged, 2017. október 12. 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Gettóellenes harc 1988-89</a:t>
            </a:r>
          </a:p>
          <a:p>
            <a:r>
              <a:rPr lang="hu-HU" dirty="0"/>
              <a:t>Iskolai szegregációs perek 2005-2007</a:t>
            </a:r>
          </a:p>
          <a:p>
            <a:r>
              <a:rPr lang="hu-HU" dirty="0"/>
              <a:t>Fészekrakó ügy (2005-)</a:t>
            </a:r>
          </a:p>
          <a:p>
            <a:r>
              <a:rPr lang="hu-HU" dirty="0"/>
              <a:t>Muszkás ügy (2009)</a:t>
            </a:r>
          </a:p>
          <a:p>
            <a:r>
              <a:rPr lang="hu-HU" dirty="0"/>
              <a:t>Világsátor (2012)</a:t>
            </a:r>
          </a:p>
          <a:p>
            <a:r>
              <a:rPr lang="hu-HU" dirty="0"/>
              <a:t>Menet a békéért- Jobbik ellentüntetés (2012)</a:t>
            </a:r>
          </a:p>
          <a:p>
            <a:r>
              <a:rPr lang="hu-HU" dirty="0"/>
              <a:t>Számozott utcák felszámolása (2014-)</a:t>
            </a:r>
          </a:p>
          <a:p>
            <a:r>
              <a:rPr lang="hu-HU" dirty="0"/>
              <a:t>Társaság a Szabadságjogokért (TASZ) és a Nemzeti és Etnikai Kisebbségi Jogvédő Iroda (NEKI) 2014 közös beadvány: hatósági ellenőrzési gyakorlat +helyi lakásrendelet módosítása</a:t>
            </a:r>
          </a:p>
          <a:p>
            <a:endParaRPr lang="hu-HU" dirty="0"/>
          </a:p>
          <a:p>
            <a:r>
              <a:rPr lang="hu-HU" dirty="0"/>
              <a:t>„Miskolcon maradunk!” Kitelepítés Elleni Bizottság (2014)</a:t>
            </a:r>
          </a:p>
        </p:txBody>
      </p:sp>
    </p:spTree>
    <p:extLst>
      <p:ext uri="{BB962C8B-B14F-4D97-AF65-F5344CB8AC3E}">
        <p14:creationId xmlns:p14="http://schemas.microsoft.com/office/powerpoint/2010/main" val="420547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A romák </a:t>
            </a:r>
            <a:r>
              <a:rPr lang="hu-HU" dirty="0"/>
              <a:t>bő harmada, szűk fele él mélyszegénységben, és a mélyszegénységben élőkön belül a cigány származásúak aránya </a:t>
            </a:r>
            <a:r>
              <a:rPr lang="hu-HU" dirty="0" smtClean="0"/>
              <a:t>hasonló (Havas, 2008)</a:t>
            </a:r>
          </a:p>
          <a:p>
            <a:r>
              <a:rPr lang="hu-HU" dirty="0" smtClean="0"/>
              <a:t>A szegények </a:t>
            </a:r>
            <a:r>
              <a:rPr lang="hu-HU" dirty="0"/>
              <a:t>80 </a:t>
            </a:r>
            <a:r>
              <a:rPr lang="hu-HU" dirty="0" smtClean="0"/>
              <a:t>%-a nem roma, a </a:t>
            </a:r>
            <a:r>
              <a:rPr lang="hu-HU" dirty="0"/>
              <a:t>legszegényebbek között </a:t>
            </a:r>
            <a:r>
              <a:rPr lang="hu-HU" dirty="0" smtClean="0"/>
              <a:t>50 % körüli </a:t>
            </a:r>
            <a:r>
              <a:rPr lang="hu-HU" dirty="0"/>
              <a:t>a többségiek </a:t>
            </a:r>
            <a:r>
              <a:rPr lang="hu-HU" dirty="0" smtClean="0"/>
              <a:t>aránya (</a:t>
            </a:r>
            <a:r>
              <a:rPr lang="hu-HU" dirty="0" err="1" smtClean="0"/>
              <a:t>Ferge</a:t>
            </a:r>
            <a:r>
              <a:rPr lang="hu-HU" dirty="0" smtClean="0"/>
              <a:t>, 2007)</a:t>
            </a:r>
          </a:p>
          <a:p>
            <a:r>
              <a:rPr lang="hu-HU" dirty="0" smtClean="0"/>
              <a:t>Miskolcon 5000-en élnek </a:t>
            </a:r>
            <a:r>
              <a:rPr lang="hu-HU" dirty="0" err="1" smtClean="0"/>
              <a:t>szegregátumokban</a:t>
            </a:r>
            <a:endParaRPr lang="hu-HU" dirty="0" smtClean="0"/>
          </a:p>
          <a:p>
            <a:r>
              <a:rPr lang="hu-HU" dirty="0" smtClean="0"/>
              <a:t>Miskolcon 5441 fő roma (Népszámlálás 2011), 16-17 ezer fő (CNÖ becslés)</a:t>
            </a:r>
          </a:p>
          <a:p>
            <a:r>
              <a:rPr lang="hu-HU" dirty="0" smtClean="0"/>
              <a:t>A 900 </a:t>
            </a:r>
            <a:r>
              <a:rPr lang="hu-HU" dirty="0"/>
              <a:t>főt számláló számozott utcai </a:t>
            </a:r>
            <a:r>
              <a:rPr lang="hu-HU" dirty="0" err="1"/>
              <a:t>szegregátum</a:t>
            </a:r>
            <a:r>
              <a:rPr lang="hu-HU" dirty="0"/>
              <a:t> lakóinak mintegy 75-80%-a volt cigány </a:t>
            </a:r>
            <a:r>
              <a:rPr lang="hu-HU" dirty="0" smtClean="0"/>
              <a:t>származású</a:t>
            </a:r>
          </a:p>
          <a:p>
            <a:r>
              <a:rPr lang="hu-HU" dirty="0" smtClean="0"/>
              <a:t>A 3-4000-es </a:t>
            </a:r>
            <a:r>
              <a:rPr lang="hu-HU" dirty="0"/>
              <a:t>lélekszámú </a:t>
            </a:r>
            <a:r>
              <a:rPr lang="hu-HU" dirty="0" err="1"/>
              <a:t>Lyukóvölgy</a:t>
            </a:r>
            <a:r>
              <a:rPr lang="hu-HU" dirty="0"/>
              <a:t> lakóinak </a:t>
            </a:r>
            <a:r>
              <a:rPr lang="hu-HU" dirty="0" smtClean="0"/>
              <a:t>valamivel </a:t>
            </a:r>
            <a:r>
              <a:rPr lang="hu-HU" dirty="0"/>
              <a:t>több, mint a fele </a:t>
            </a:r>
            <a:r>
              <a:rPr lang="hu-HU" dirty="0" smtClean="0"/>
              <a:t>roma, </a:t>
            </a:r>
            <a:r>
              <a:rPr lang="hu-HU" dirty="0"/>
              <a:t>de a fiatalabb </a:t>
            </a:r>
            <a:r>
              <a:rPr lang="hu-HU" dirty="0" smtClean="0"/>
              <a:t>korosztályok </a:t>
            </a:r>
            <a:r>
              <a:rPr lang="hu-HU" dirty="0"/>
              <a:t>egyre nagyobb hányada</a:t>
            </a:r>
          </a:p>
        </p:txBody>
      </p:sp>
    </p:spTree>
    <p:extLst>
      <p:ext uri="{BB962C8B-B14F-4D97-AF65-F5344CB8AC3E}">
        <p14:creationId xmlns:p14="http://schemas.microsoft.com/office/powerpoint/2010/main" val="35637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Szegregátumok</a:t>
            </a:r>
            <a:r>
              <a:rPr lang="hu-HU" dirty="0"/>
              <a:t> Miskolcon- Nem vész el csak átalakul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i="1" dirty="0"/>
              <a:t>T</a:t>
            </a:r>
            <a:r>
              <a:rPr lang="hu-HU" i="1" dirty="0" smtClean="0"/>
              <a:t>örténelmi</a:t>
            </a:r>
            <a:r>
              <a:rPr lang="hu-HU" dirty="0" smtClean="0"/>
              <a:t>- cigánytelepek: </a:t>
            </a:r>
            <a:r>
              <a:rPr lang="hu-HU" dirty="0">
                <a:solidFill>
                  <a:srgbClr val="FF0000"/>
                </a:solidFill>
              </a:rPr>
              <a:t>a Gordon, a Miskolc és Diósgyőr határában lévő erdőalja, </a:t>
            </a:r>
            <a:r>
              <a:rPr lang="hu-HU" dirty="0" smtClean="0">
                <a:solidFill>
                  <a:srgbClr val="FF0000"/>
                </a:solidFill>
              </a:rPr>
              <a:t>Sajó </a:t>
            </a:r>
            <a:r>
              <a:rPr lang="hu-HU" dirty="0">
                <a:solidFill>
                  <a:srgbClr val="FF0000"/>
                </a:solidFill>
              </a:rPr>
              <a:t>parti </a:t>
            </a:r>
            <a:r>
              <a:rPr lang="hu-HU" dirty="0" smtClean="0">
                <a:solidFill>
                  <a:srgbClr val="FF0000"/>
                </a:solidFill>
              </a:rPr>
              <a:t>Csorbatelep</a:t>
            </a:r>
          </a:p>
          <a:p>
            <a:r>
              <a:rPr lang="hu-HU" i="1" dirty="0" smtClean="0"/>
              <a:t>A volt </a:t>
            </a:r>
            <a:r>
              <a:rPr lang="hu-HU" i="1" dirty="0"/>
              <a:t>tüzérségi laktanya barakk </a:t>
            </a:r>
            <a:r>
              <a:rPr lang="hu-HU" i="1" dirty="0" smtClean="0"/>
              <a:t>kórház: </a:t>
            </a:r>
            <a:r>
              <a:rPr lang="hu-HU" i="1" dirty="0" smtClean="0">
                <a:solidFill>
                  <a:srgbClr val="FF0000"/>
                </a:solidFill>
              </a:rPr>
              <a:t>Szondi telep</a:t>
            </a:r>
            <a:r>
              <a:rPr lang="hu-HU" i="1" dirty="0" smtClean="0"/>
              <a:t> </a:t>
            </a:r>
            <a:endParaRPr lang="hu-HU" dirty="0" smtClean="0">
              <a:solidFill>
                <a:srgbClr val="FF0000"/>
              </a:solidFill>
            </a:endParaRPr>
          </a:p>
          <a:p>
            <a:r>
              <a:rPr lang="hu-HU" i="1" dirty="0" smtClean="0"/>
              <a:t>Munkáskolóniák:</a:t>
            </a:r>
            <a:r>
              <a:rPr lang="hu-HU" dirty="0">
                <a:solidFill>
                  <a:srgbClr val="FF0000"/>
                </a:solidFill>
              </a:rPr>
              <a:t>Békeszálló</a:t>
            </a:r>
            <a:r>
              <a:rPr lang="hu-HU" dirty="0"/>
              <a:t>, </a:t>
            </a:r>
            <a:r>
              <a:rPr lang="hu-HU" dirty="0">
                <a:solidFill>
                  <a:srgbClr val="FF0000"/>
                </a:solidFill>
              </a:rPr>
              <a:t>Mésztelep</a:t>
            </a:r>
            <a:r>
              <a:rPr lang="hu-HU" dirty="0"/>
              <a:t>, </a:t>
            </a:r>
            <a:r>
              <a:rPr lang="hu-HU" dirty="0">
                <a:solidFill>
                  <a:srgbClr val="FF0000"/>
                </a:solidFill>
              </a:rPr>
              <a:t>Tapolca Kőbánya</a:t>
            </a:r>
            <a:r>
              <a:rPr lang="hu-HU" dirty="0"/>
              <a:t>, </a:t>
            </a:r>
            <a:r>
              <a:rPr lang="hu-HU" dirty="0" smtClean="0"/>
              <a:t>Vasgyár</a:t>
            </a:r>
          </a:p>
          <a:p>
            <a:r>
              <a:rPr lang="hu-HU" i="1" dirty="0" smtClean="0">
                <a:solidFill>
                  <a:srgbClr val="FF0000"/>
                </a:solidFill>
              </a:rPr>
              <a:t>A város </a:t>
            </a:r>
            <a:r>
              <a:rPr lang="hu-HU" i="1" dirty="0" err="1">
                <a:solidFill>
                  <a:srgbClr val="FF0000"/>
                </a:solidFill>
              </a:rPr>
              <a:t>történenelmi</a:t>
            </a:r>
            <a:r>
              <a:rPr lang="hu-HU" i="1" dirty="0">
                <a:solidFill>
                  <a:srgbClr val="FF0000"/>
                </a:solidFill>
              </a:rPr>
              <a:t> </a:t>
            </a:r>
            <a:r>
              <a:rPr lang="hu-HU" i="1" dirty="0" smtClean="0">
                <a:solidFill>
                  <a:srgbClr val="FF0000"/>
                </a:solidFill>
              </a:rPr>
              <a:t>városmagja</a:t>
            </a:r>
          </a:p>
          <a:p>
            <a:r>
              <a:rPr lang="hu-HU" i="1" dirty="0"/>
              <a:t>H</a:t>
            </a:r>
            <a:r>
              <a:rPr lang="hu-HU" i="1" dirty="0" smtClean="0"/>
              <a:t>étvégi </a:t>
            </a:r>
            <a:r>
              <a:rPr lang="hu-HU" i="1" dirty="0"/>
              <a:t>házas, zártkerti </a:t>
            </a:r>
            <a:r>
              <a:rPr lang="hu-HU" i="1" dirty="0" err="1"/>
              <a:t>övetezetben</a:t>
            </a:r>
            <a:r>
              <a:rPr lang="hu-HU" i="1" dirty="0"/>
              <a:t>, pincesorokon és </a:t>
            </a:r>
            <a:r>
              <a:rPr lang="hu-HU" i="1" dirty="0" smtClean="0"/>
              <a:t>borházakban: </a:t>
            </a:r>
            <a:r>
              <a:rPr lang="hu-HU" dirty="0"/>
              <a:t>az Avason a Muszkás, </a:t>
            </a:r>
            <a:r>
              <a:rPr lang="hu-HU" dirty="0" err="1"/>
              <a:t>Danyivölgy</a:t>
            </a:r>
            <a:r>
              <a:rPr lang="hu-HU" dirty="0"/>
              <a:t> és </a:t>
            </a:r>
            <a:r>
              <a:rPr lang="hu-HU" dirty="0" err="1"/>
              <a:t>Ruzsin</a:t>
            </a:r>
            <a:r>
              <a:rPr lang="hu-HU" dirty="0"/>
              <a:t>, valamint a </a:t>
            </a:r>
            <a:r>
              <a:rPr lang="hu-HU" dirty="0" err="1"/>
              <a:t>Bábonyibérc</a:t>
            </a:r>
            <a:r>
              <a:rPr lang="hu-HU" dirty="0"/>
              <a:t>, Tetemvár, Víkendtelep, </a:t>
            </a:r>
            <a:r>
              <a:rPr lang="hu-HU" dirty="0">
                <a:solidFill>
                  <a:srgbClr val="FF0000"/>
                </a:solidFill>
              </a:rPr>
              <a:t>P</a:t>
            </a:r>
            <a:r>
              <a:rPr lang="hu-HU" dirty="0"/>
              <a:t>e</a:t>
            </a:r>
            <a:r>
              <a:rPr lang="hu-HU" dirty="0">
                <a:solidFill>
                  <a:srgbClr val="FF0000"/>
                </a:solidFill>
              </a:rPr>
              <a:t>r</a:t>
            </a:r>
            <a:r>
              <a:rPr lang="hu-HU" dirty="0"/>
              <a:t>e</a:t>
            </a:r>
            <a:r>
              <a:rPr lang="hu-HU" dirty="0">
                <a:solidFill>
                  <a:srgbClr val="FF0000"/>
                </a:solidFill>
              </a:rPr>
              <a:t>c</a:t>
            </a:r>
            <a:r>
              <a:rPr lang="hu-HU" dirty="0"/>
              <a:t>e</a:t>
            </a:r>
            <a:r>
              <a:rPr lang="hu-HU" dirty="0">
                <a:solidFill>
                  <a:srgbClr val="FF0000"/>
                </a:solidFill>
              </a:rPr>
              <a:t>s</a:t>
            </a:r>
            <a:r>
              <a:rPr lang="hu-HU" dirty="0"/>
              <a:t> és </a:t>
            </a:r>
            <a:r>
              <a:rPr lang="hu-HU" dirty="0" err="1" smtClean="0"/>
              <a:t>Lyukóbánya</a:t>
            </a:r>
            <a:endParaRPr lang="hu-HU" dirty="0" smtClean="0"/>
          </a:p>
          <a:p>
            <a:r>
              <a:rPr lang="hu-HU" i="1" dirty="0"/>
              <a:t>Egy-egy utca vagy </a:t>
            </a:r>
            <a:r>
              <a:rPr lang="hu-HU" i="1" dirty="0" smtClean="0"/>
              <a:t>épület</a:t>
            </a:r>
            <a:r>
              <a:rPr lang="hu-HU" dirty="0" smtClean="0"/>
              <a:t>: </a:t>
            </a:r>
            <a:r>
              <a:rPr lang="hu-HU" dirty="0">
                <a:solidFill>
                  <a:srgbClr val="FF0000"/>
                </a:solidFill>
              </a:rPr>
              <a:t>Álmos udvar </a:t>
            </a:r>
            <a:r>
              <a:rPr lang="hu-HU" dirty="0"/>
              <a:t>(egy volt laktanya területén), </a:t>
            </a:r>
            <a:r>
              <a:rPr lang="hu-HU" dirty="0" err="1"/>
              <a:t>Szendrey</a:t>
            </a:r>
            <a:r>
              <a:rPr lang="hu-HU" dirty="0"/>
              <a:t> utca, a Gizella és Sarolta utcák víz felőli, elhanyagolt, közös udvaros házai.</a:t>
            </a:r>
          </a:p>
        </p:txBody>
      </p:sp>
    </p:spTree>
    <p:extLst>
      <p:ext uri="{BB962C8B-B14F-4D97-AF65-F5344CB8AC3E}">
        <p14:creationId xmlns:p14="http://schemas.microsoft.com/office/powerpoint/2010/main" val="47639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M</a:t>
            </a:r>
            <a:r>
              <a:rPr lang="hu-HU" dirty="0" smtClean="0"/>
              <a:t>inőségi </a:t>
            </a:r>
            <a:r>
              <a:rPr lang="hu-HU" dirty="0"/>
              <a:t>lakáscsere </a:t>
            </a:r>
            <a:endParaRPr lang="hu-HU" dirty="0" smtClean="0"/>
          </a:p>
          <a:p>
            <a:r>
              <a:rPr lang="hu-HU" dirty="0" smtClean="0"/>
              <a:t>„Fészekrakó</a:t>
            </a:r>
            <a:r>
              <a:rPr lang="hu-HU" dirty="0"/>
              <a:t>” program </a:t>
            </a:r>
            <a:endParaRPr lang="hu-HU" dirty="0" smtClean="0"/>
          </a:p>
          <a:p>
            <a:r>
              <a:rPr lang="hu-HU" dirty="0" smtClean="0"/>
              <a:t>Kanada (1998-2002, 2008-2012, 2015)</a:t>
            </a:r>
          </a:p>
          <a:p>
            <a:r>
              <a:rPr lang="hu-HU" dirty="0" smtClean="0"/>
              <a:t>Másik telepre költözés</a:t>
            </a:r>
          </a:p>
          <a:p>
            <a:endParaRPr lang="hu-HU" dirty="0"/>
          </a:p>
          <a:p>
            <a:r>
              <a:rPr lang="hu-HU" dirty="0"/>
              <a:t>2012-ben a város bérlakás állománya </a:t>
            </a:r>
            <a:r>
              <a:rPr lang="hu-HU" dirty="0" smtClean="0"/>
              <a:t>5145 a városi lakásállomány 6 %-a (a </a:t>
            </a:r>
            <a:r>
              <a:rPr lang="hu-HU" dirty="0"/>
              <a:t>bérlakások egyötöde volt elégtelen lakhatási körülményeket </a:t>
            </a:r>
            <a:r>
              <a:rPr lang="hu-HU" dirty="0" smtClean="0"/>
              <a:t>biztosító-ezek a szociális bérlakások )</a:t>
            </a:r>
          </a:p>
          <a:p>
            <a:r>
              <a:rPr lang="hu-HU" dirty="0"/>
              <a:t>2013-2015 között a bérlakások száma 173-mal, a szociális bérlakásoké 157-tel csökkent</a:t>
            </a:r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234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u="sng">
                <a:hlinkClick r:id="rId2"/>
              </a:rPr>
              <a:t>https://www.vasarnapihirek.hu/fokusz/amikor_a_jobbik_betoppan</a:t>
            </a:r>
            <a:r>
              <a:rPr lang="hu-HU"/>
              <a:t/>
            </a:r>
            <a:br>
              <a:rPr lang="hu-HU"/>
            </a:br>
            <a:r>
              <a:rPr lang="hu-HU"/>
              <a:t>Kállai Márton felvétele</a:t>
            </a:r>
          </a:p>
        </p:txBody>
      </p:sp>
      <p:pic>
        <p:nvPicPr>
          <p:cNvPr id="4" name="Tartalom helye 3" descr="Körbejártak... (Kállai Márton felvétele)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24" y="1600200"/>
            <a:ext cx="678555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126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http://24.hu/</a:t>
            </a:r>
            <a:r>
              <a:rPr lang="hu-HU" dirty="0" err="1"/>
              <a:t>kozelet</a:t>
            </a:r>
            <a:r>
              <a:rPr lang="hu-HU" dirty="0"/>
              <a:t>/2015/10/14/</a:t>
            </a:r>
            <a:r>
              <a:rPr lang="hu-HU" dirty="0" err="1"/>
              <a:t>fidesz-miskolc-folytatja-a-nyomortelepek-szanalasat</a:t>
            </a:r>
            <a:r>
              <a:rPr lang="hu-HU" dirty="0"/>
              <a:t>/</a:t>
            </a:r>
            <a:br>
              <a:rPr lang="hu-HU" dirty="0"/>
            </a:br>
            <a:endParaRPr lang="hu-HU" dirty="0"/>
          </a:p>
        </p:txBody>
      </p:sp>
      <p:pic>
        <p:nvPicPr>
          <p:cNvPr id="4" name="Tartalom helye 3" descr="Képtalálat a következ&amp;odblac;re: „számozott utcák kép”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24869"/>
            <a:ext cx="6191250" cy="3476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67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Köszönetnyilvánítás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488586" y="1628800"/>
            <a:ext cx="8219256" cy="4691063"/>
          </a:xfrm>
        </p:spPr>
        <p:txBody>
          <a:bodyPr>
            <a:normAutofit/>
          </a:bodyPr>
          <a:lstStyle/>
          <a:p>
            <a:pPr algn="ctr"/>
            <a:r>
              <a:rPr lang="hu-HU" sz="2800" dirty="0"/>
              <a:t>A kutatást az </a:t>
            </a:r>
            <a:r>
              <a:rPr lang="hu-HU" sz="2800" i="1" u="sng" dirty="0"/>
              <a:t>EFOP-3.6.2-16-2017-00007</a:t>
            </a:r>
            <a:r>
              <a:rPr lang="hu-HU" sz="2800" dirty="0"/>
              <a:t> azonosító számú, </a:t>
            </a:r>
            <a:r>
              <a:rPr lang="hu-HU" sz="2800" i="1" dirty="0"/>
              <a:t>Az intelligens, fenntartható és inkluzív társadalom fejlesztésének aspektusai: társadalmi, technológiai, innovációs hálózatok a foglalkoztatásban és a digitális gazdaságban</a:t>
            </a:r>
            <a:r>
              <a:rPr lang="hu-HU" sz="2800" dirty="0"/>
              <a:t> című projekt </a:t>
            </a:r>
            <a:r>
              <a:rPr lang="hu-HU" sz="2800" dirty="0" smtClean="0"/>
              <a:t>támogatta.</a:t>
            </a:r>
          </a:p>
          <a:p>
            <a:pPr algn="ctr"/>
            <a:r>
              <a:rPr lang="hu-HU" sz="2800" dirty="0" smtClean="0"/>
              <a:t>A </a:t>
            </a:r>
            <a:r>
              <a:rPr lang="hu-HU" sz="2800" dirty="0"/>
              <a:t>projekt az Európai Unió támogatásával, az Európai Szociális Alap és Magyarország költségvetése társfinanszírozásában valósul meg.</a:t>
            </a:r>
          </a:p>
        </p:txBody>
      </p:sp>
    </p:spTree>
    <p:extLst>
      <p:ext uri="{BB962C8B-B14F-4D97-AF65-F5344CB8AC3E}">
        <p14:creationId xmlns:p14="http://schemas.microsoft.com/office/powerpoint/2010/main" val="283153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412</Words>
  <Application>Microsoft Office PowerPoint</Application>
  <PresentationFormat>Diavetítés a képernyőre (4:3 oldalarány)</PresentationFormat>
  <Paragraphs>42</Paragraphs>
  <Slides>9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Office-téma</vt:lpstr>
      <vt:lpstr>Konfliktusok a romákkal és a romák miatt Miskolcon  Havasi Virág</vt:lpstr>
      <vt:lpstr>PowerPoint-bemutató</vt:lpstr>
      <vt:lpstr>PowerPoint-bemutató</vt:lpstr>
      <vt:lpstr>Szegregátumok Miskolcon- Nem vész el csak átalakul </vt:lpstr>
      <vt:lpstr>PowerPoint-bemutató</vt:lpstr>
      <vt:lpstr>https://www.vasarnapihirek.hu/fokusz/amikor_a_jobbik_betoppan Kállai Márton felvétele</vt:lpstr>
      <vt:lpstr>http://24.hu/kozelet/2015/10/14/fidesz-miskolc-folytatja-a-nyomortelepek-szanalasat/ </vt:lpstr>
      <vt:lpstr>Köszönetnyilvánítás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Windows User</cp:lastModifiedBy>
  <cp:revision>51</cp:revision>
  <dcterms:created xsi:type="dcterms:W3CDTF">2014-03-03T11:13:53Z</dcterms:created>
  <dcterms:modified xsi:type="dcterms:W3CDTF">2020-05-13T09:26:50Z</dcterms:modified>
</cp:coreProperties>
</file>