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20"/>
  </p:notesMasterIdLst>
  <p:sldIdLst>
    <p:sldId id="280" r:id="rId3"/>
    <p:sldId id="281" r:id="rId4"/>
    <p:sldId id="261" r:id="rId5"/>
    <p:sldId id="275" r:id="rId6"/>
    <p:sldId id="282" r:id="rId7"/>
    <p:sldId id="268" r:id="rId8"/>
    <p:sldId id="276" r:id="rId9"/>
    <p:sldId id="270" r:id="rId10"/>
    <p:sldId id="273" r:id="rId11"/>
    <p:sldId id="272" r:id="rId12"/>
    <p:sldId id="274" r:id="rId13"/>
    <p:sldId id="283" r:id="rId14"/>
    <p:sldId id="284" r:id="rId15"/>
    <p:sldId id="285" r:id="rId16"/>
    <p:sldId id="286" r:id="rId17"/>
    <p:sldId id="287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104" d="100"/>
          <a:sy n="104" d="100"/>
        </p:scale>
        <p:origin x="-13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 rtl="0"/>
            <a:fld id="{CDA5C11E-540C-488B-B718-84796C0B45F1}" type="slidenum">
              <a:rPr lang="hu-HU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defTabSz="457200" rtl="0"/>
              <a:t>1</a:t>
            </a:fld>
            <a:endParaRPr lang="hu-HU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xmlns="" val="38052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61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>
                <a:solidFill>
                  <a:prstClr val="white"/>
                </a:solidFill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xmlns="" val="346902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561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6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175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xmlns="" val="1428776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49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xmlns="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xmlns="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defTabSz="457200" rtl="0"/>
            <a:fld id="{0DD05FFA-4383-4574-9830-A5FF25BE8406}" type="datetimeFigureOut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l" defTabSz="457200" rtl="0"/>
              <a:t>2020.06.15.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defTabSz="457200" rtl="0"/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457200" rtl="0"/>
            <a:fld id="{774ECFDF-B4B8-4D79-9C23-DD008FAF0A0B}" type="slidenum">
              <a:rPr lang="hu-HU" sz="1200" kern="12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algn="r" defTabSz="457200" rtl="0"/>
              <a:t>‹#›</a:t>
            </a:fld>
            <a:endParaRPr lang="hu-HU" sz="1200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>
                <a:solidFill>
                  <a:prstClr val="white"/>
                </a:solidFill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xmlns="" val="380523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2020.06.15.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0DD05FFA-4383-4574-9830-A5FF25BE8406}" type="datetimeFigureOut">
              <a:rPr lang="hu-HU" kern="1200" smtClean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defTabSz="457200" rtl="0"/>
              <a:t>2020.06.15.</a:t>
            </a:fld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rtl="0"/>
            <a:fld id="{774ECFDF-B4B8-4D79-9C23-DD008FAF0A0B}" type="slidenum">
              <a:rPr lang="hu-HU" kern="1200" smtClean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+mn-cs"/>
              </a:rPr>
              <a:pPr defTabSz="457200" rtl="0"/>
              <a:t>‹#›</a:t>
            </a:fld>
            <a:endParaRPr lang="hu-HU" kern="1200">
              <a:solidFill>
                <a:prstClr val="black">
                  <a:tint val="75000"/>
                </a:prstClr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928670"/>
            <a:ext cx="7028854" cy="1440160"/>
          </a:xfrm>
        </p:spPr>
        <p:txBody>
          <a:bodyPr/>
          <a:lstStyle/>
          <a:p>
            <a:r>
              <a:rPr lang="en-US" sz="3600" dirty="0"/>
              <a:t>New Institutions and Practices in the Hungarian Child Protection System</a:t>
            </a:r>
            <a:r>
              <a:rPr lang="hu-HU" sz="3600" dirty="0"/>
              <a:t/>
            </a:r>
            <a:br>
              <a:rPr lang="hu-HU" sz="3600" dirty="0"/>
            </a:br>
            <a:r>
              <a:rPr lang="hu-HU" sz="2800" dirty="0" err="1"/>
              <a:t>By</a:t>
            </a:r>
            <a:r>
              <a:rPr lang="hu-HU" sz="2800" dirty="0"/>
              <a:t>: Havasi virág</a:t>
            </a:r>
            <a:br>
              <a:rPr lang="hu-HU" sz="2800" dirty="0"/>
            </a:br>
            <a:r>
              <a:rPr lang="hu-HU" sz="2800" dirty="0"/>
              <a:t>ISCI 2019</a:t>
            </a:r>
            <a:br>
              <a:rPr lang="hu-HU" sz="2800" dirty="0"/>
            </a:b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rtl="0"/>
            <a:r>
              <a:rPr lang="hu-HU" kern="1200" dirty="0">
                <a:solidFill>
                  <a:prstClr val="white"/>
                </a:solidFill>
                <a:latin typeface="Arial"/>
                <a:ea typeface="+mn-ea"/>
                <a:cs typeface="+mn-cs"/>
              </a:rPr>
              <a:t>EFOP-3.6.2-16-2017-00007</a:t>
            </a:r>
          </a:p>
        </p:txBody>
      </p:sp>
    </p:spTree>
    <p:extLst>
      <p:ext uri="{BB962C8B-B14F-4D97-AF65-F5344CB8AC3E}">
        <p14:creationId xmlns:p14="http://schemas.microsoft.com/office/powerpoint/2010/main" xmlns="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Problems</a:t>
            </a:r>
            <a:r>
              <a:rPr lang="hu-HU" dirty="0"/>
              <a:t> 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broad</a:t>
            </a:r>
            <a:r>
              <a:rPr lang="hu-HU" dirty="0"/>
              <a:t> </a:t>
            </a:r>
            <a:r>
              <a:rPr lang="hu-HU" dirty="0" err="1"/>
              <a:t>definition</a:t>
            </a:r>
            <a:r>
              <a:rPr lang="hu-HU" dirty="0"/>
              <a:t> of </a:t>
            </a:r>
            <a:r>
              <a:rPr lang="hu-HU" dirty="0" err="1"/>
              <a:t>endangerment</a:t>
            </a:r>
            <a:r>
              <a:rPr lang="hu-HU" dirty="0"/>
              <a:t> and </a:t>
            </a:r>
            <a:r>
              <a:rPr lang="hu-HU" dirty="0" err="1"/>
              <a:t>its</a:t>
            </a:r>
            <a:r>
              <a:rPr lang="hu-HU" dirty="0"/>
              <a:t> </a:t>
            </a:r>
            <a:r>
              <a:rPr lang="hu-HU" dirty="0" err="1"/>
              <a:t>application</a:t>
            </a:r>
            <a:r>
              <a:rPr lang="hu-HU" dirty="0"/>
              <a:t> </a:t>
            </a:r>
            <a:r>
              <a:rPr lang="hu-HU" dirty="0" err="1"/>
              <a:t>which</a:t>
            </a:r>
            <a:r>
              <a:rPr lang="hu-HU" dirty="0"/>
              <a:t> </a:t>
            </a:r>
            <a:r>
              <a:rPr lang="hu-HU" dirty="0" err="1"/>
              <a:t>results</a:t>
            </a:r>
            <a:r>
              <a:rPr lang="hu-HU" dirty="0"/>
              <a:t> in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being</a:t>
            </a:r>
            <a:r>
              <a:rPr lang="hu-HU" dirty="0"/>
              <a:t> </a:t>
            </a:r>
            <a:r>
              <a:rPr lang="hu-HU" dirty="0" err="1"/>
              <a:t>removed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families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material</a:t>
            </a:r>
            <a:r>
              <a:rPr lang="hu-HU" dirty="0"/>
              <a:t> </a:t>
            </a:r>
            <a:r>
              <a:rPr lang="hu-HU" dirty="0" err="1"/>
              <a:t>reasons</a:t>
            </a:r>
            <a:r>
              <a:rPr lang="hu-HU" dirty="0"/>
              <a:t>, </a:t>
            </a:r>
            <a:r>
              <a:rPr lang="hu-HU" dirty="0" err="1"/>
              <a:t>though</a:t>
            </a:r>
            <a:r>
              <a:rPr lang="hu-HU" dirty="0"/>
              <a:t> </a:t>
            </a:r>
            <a:r>
              <a:rPr lang="hu-HU" dirty="0" err="1"/>
              <a:t>this</a:t>
            </a:r>
            <a:r>
              <a:rPr lang="hu-HU" dirty="0"/>
              <a:t> is </a:t>
            </a:r>
            <a:r>
              <a:rPr lang="hu-HU" dirty="0" err="1"/>
              <a:t>banned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law</a:t>
            </a:r>
            <a:r>
              <a:rPr lang="hu-HU" dirty="0"/>
              <a:t> ( </a:t>
            </a:r>
            <a:r>
              <a:rPr lang="hu-HU" dirty="0" err="1"/>
              <a:t>territorial</a:t>
            </a:r>
            <a:r>
              <a:rPr lang="hu-HU" dirty="0"/>
              <a:t> </a:t>
            </a:r>
            <a:r>
              <a:rPr lang="hu-HU" dirty="0" err="1"/>
              <a:t>differences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country- 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appear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be </a:t>
            </a:r>
            <a:r>
              <a:rPr lang="hu-HU" dirty="0" err="1"/>
              <a:t>removed</a:t>
            </a:r>
            <a:r>
              <a:rPr lang="hu-HU" dirty="0"/>
              <a:t> more </a:t>
            </a:r>
            <a:r>
              <a:rPr lang="hu-HU" dirty="0" err="1"/>
              <a:t>frequently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families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material</a:t>
            </a:r>
            <a:r>
              <a:rPr lang="hu-HU" dirty="0"/>
              <a:t> </a:t>
            </a:r>
            <a:r>
              <a:rPr lang="hu-HU" dirty="0" err="1"/>
              <a:t>reasons</a:t>
            </a:r>
            <a:r>
              <a:rPr lang="hu-HU" dirty="0"/>
              <a:t> </a:t>
            </a:r>
            <a:r>
              <a:rPr lang="hu-HU" dirty="0" err="1"/>
              <a:t>than</a:t>
            </a:r>
            <a:r>
              <a:rPr lang="hu-HU" dirty="0"/>
              <a:t> non-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)</a:t>
            </a:r>
          </a:p>
          <a:p>
            <a:r>
              <a:rPr lang="hu-HU" dirty="0"/>
              <a:t>The </a:t>
            </a:r>
            <a:r>
              <a:rPr lang="hu-HU" dirty="0" err="1"/>
              <a:t>chance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taken</a:t>
            </a:r>
            <a:r>
              <a:rPr lang="hu-HU" dirty="0"/>
              <a:t> out of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family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go back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own</a:t>
            </a:r>
            <a:r>
              <a:rPr lang="hu-HU" dirty="0"/>
              <a:t> </a:t>
            </a:r>
            <a:r>
              <a:rPr lang="hu-HU" dirty="0" err="1"/>
              <a:t>family</a:t>
            </a:r>
            <a:r>
              <a:rPr lang="hu-HU" dirty="0"/>
              <a:t> is </a:t>
            </a:r>
            <a:r>
              <a:rPr lang="hu-HU" dirty="0" err="1"/>
              <a:t>low</a:t>
            </a:r>
            <a:r>
              <a:rPr lang="hu-HU" dirty="0"/>
              <a:t> </a:t>
            </a:r>
          </a:p>
          <a:p>
            <a:r>
              <a:rPr lang="hu-HU" dirty="0" err="1"/>
              <a:t>Dilemmas</a:t>
            </a:r>
            <a:r>
              <a:rPr lang="hu-HU" dirty="0"/>
              <a:t> of </a:t>
            </a:r>
            <a:r>
              <a:rPr lang="hu-HU" dirty="0" err="1"/>
              <a:t>Chilren’s</a:t>
            </a:r>
            <a:r>
              <a:rPr lang="hu-HU" dirty="0"/>
              <a:t> </a:t>
            </a:r>
            <a:r>
              <a:rPr lang="hu-HU" dirty="0" err="1"/>
              <a:t>home</a:t>
            </a:r>
            <a:r>
              <a:rPr lang="hu-HU" dirty="0"/>
              <a:t>, </a:t>
            </a:r>
            <a:r>
              <a:rPr lang="hu-HU" dirty="0" err="1"/>
              <a:t>apartment</a:t>
            </a:r>
            <a:r>
              <a:rPr lang="hu-HU" dirty="0"/>
              <a:t> </a:t>
            </a:r>
            <a:r>
              <a:rPr lang="hu-HU" dirty="0" err="1"/>
              <a:t>homes</a:t>
            </a:r>
            <a:r>
              <a:rPr lang="hu-HU" dirty="0"/>
              <a:t>, </a:t>
            </a:r>
            <a:r>
              <a:rPr lang="hu-HU" dirty="0" err="1"/>
              <a:t>foster</a:t>
            </a:r>
            <a:r>
              <a:rPr lang="hu-HU" dirty="0"/>
              <a:t> </a:t>
            </a:r>
            <a:r>
              <a:rPr lang="hu-HU" dirty="0" err="1"/>
              <a:t>parents</a:t>
            </a:r>
            <a:endParaRPr lang="hu-HU" dirty="0"/>
          </a:p>
          <a:p>
            <a:r>
              <a:rPr lang="hu-HU" dirty="0"/>
              <a:t>Long </a:t>
            </a:r>
            <a:r>
              <a:rPr lang="hu-HU" dirty="0" err="1"/>
              <a:t>time</a:t>
            </a:r>
            <a:r>
              <a:rPr lang="hu-HU" dirty="0"/>
              <a:t> in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placement</a:t>
            </a:r>
            <a:endParaRPr lang="hu-HU" dirty="0"/>
          </a:p>
          <a:p>
            <a:pPr lvl="0"/>
            <a:r>
              <a:rPr lang="hu-HU" dirty="0" err="1"/>
              <a:t>Gypsy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overrepresented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, </a:t>
            </a:r>
            <a:r>
              <a:rPr lang="hu-HU" dirty="0" err="1"/>
              <a:t>Regarding</a:t>
            </a:r>
            <a:r>
              <a:rPr lang="hu-HU" dirty="0"/>
              <a:t> </a:t>
            </a:r>
            <a:r>
              <a:rPr lang="hu-HU" dirty="0" err="1"/>
              <a:t>identity</a:t>
            </a:r>
            <a:r>
              <a:rPr lang="hu-HU" dirty="0"/>
              <a:t> </a:t>
            </a:r>
            <a:r>
              <a:rPr lang="hu-HU" dirty="0" err="1"/>
              <a:t>questions</a:t>
            </a:r>
            <a:r>
              <a:rPr lang="hu-HU" dirty="0"/>
              <a:t>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challenges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: </a:t>
            </a:r>
            <a:r>
              <a:rPr lang="hu-HU" dirty="0" err="1"/>
              <a:t>identity</a:t>
            </a:r>
            <a:r>
              <a:rPr lang="hu-HU" dirty="0"/>
              <a:t> </a:t>
            </a:r>
            <a:r>
              <a:rPr lang="hu-HU" dirty="0" err="1"/>
              <a:t>crisis</a:t>
            </a:r>
            <a:r>
              <a:rPr lang="hu-HU" dirty="0"/>
              <a:t> </a:t>
            </a:r>
            <a:r>
              <a:rPr lang="hu-HU" dirty="0" err="1"/>
              <a:t>because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grow</a:t>
            </a:r>
            <a:r>
              <a:rPr lang="hu-HU" dirty="0"/>
              <a:t> </a:t>
            </a:r>
            <a:r>
              <a:rPr lang="hu-HU" dirty="0" err="1"/>
              <a:t>up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a </a:t>
            </a:r>
            <a:r>
              <a:rPr lang="hu-HU" dirty="0" err="1"/>
              <a:t>weak</a:t>
            </a:r>
            <a:r>
              <a:rPr lang="hu-HU" dirty="0"/>
              <a:t> </a:t>
            </a:r>
            <a:r>
              <a:rPr lang="hu-HU" dirty="0" err="1"/>
              <a:t>sense</a:t>
            </a:r>
            <a:r>
              <a:rPr lang="hu-HU" dirty="0"/>
              <a:t> of </a:t>
            </a:r>
            <a:r>
              <a:rPr lang="hu-HU" dirty="0" err="1"/>
              <a:t>ethnic</a:t>
            </a:r>
            <a:r>
              <a:rPr lang="hu-HU" dirty="0"/>
              <a:t> </a:t>
            </a:r>
            <a:r>
              <a:rPr lang="hu-HU" dirty="0" err="1"/>
              <a:t>identity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absence</a:t>
            </a:r>
            <a:r>
              <a:rPr lang="hu-HU" dirty="0"/>
              <a:t> of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parental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community</a:t>
            </a:r>
            <a:r>
              <a:rPr lang="hu-HU" dirty="0"/>
              <a:t> </a:t>
            </a:r>
            <a:r>
              <a:rPr lang="hu-HU" dirty="0" err="1"/>
              <a:t>influence</a:t>
            </a:r>
            <a:r>
              <a:rPr lang="hu-HU" dirty="0"/>
              <a:t> and input, and </a:t>
            </a:r>
            <a:r>
              <a:rPr lang="hu-HU" dirty="0" err="1"/>
              <a:t>may</a:t>
            </a:r>
            <a:r>
              <a:rPr lang="hu-HU" dirty="0"/>
              <a:t> </a:t>
            </a:r>
            <a:r>
              <a:rPr lang="hu-HU" dirty="0" err="1"/>
              <a:t>even</a:t>
            </a:r>
            <a:r>
              <a:rPr lang="hu-HU" dirty="0"/>
              <a:t> </a:t>
            </a:r>
            <a:r>
              <a:rPr lang="hu-HU" dirty="0" err="1"/>
              <a:t>experience</a:t>
            </a:r>
            <a:r>
              <a:rPr lang="hu-HU" dirty="0"/>
              <a:t> </a:t>
            </a:r>
            <a:r>
              <a:rPr lang="hu-HU" dirty="0" err="1"/>
              <a:t>rejection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community</a:t>
            </a:r>
            <a:r>
              <a:rPr lang="hu-HU" dirty="0"/>
              <a:t>, </a:t>
            </a:r>
            <a:r>
              <a:rPr lang="hu-HU" dirty="0" err="1"/>
              <a:t>although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will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most </a:t>
            </a:r>
            <a:r>
              <a:rPr lang="hu-HU" dirty="0" err="1"/>
              <a:t>likely</a:t>
            </a:r>
            <a:r>
              <a:rPr lang="hu-HU" dirty="0"/>
              <a:t> be </a:t>
            </a:r>
            <a:r>
              <a:rPr lang="hu-HU" dirty="0" err="1"/>
              <a:t>treated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a </a:t>
            </a:r>
            <a:r>
              <a:rPr lang="hu-HU" dirty="0" err="1"/>
              <a:t>member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community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non-Roma</a:t>
            </a:r>
          </a:p>
        </p:txBody>
      </p:sp>
    </p:spTree>
    <p:extLst>
      <p:ext uri="{BB962C8B-B14F-4D97-AF65-F5344CB8AC3E}">
        <p14:creationId xmlns:p14="http://schemas.microsoft.com/office/powerpoint/2010/main" xmlns="" val="53474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dirty="0" err="1"/>
              <a:t>Problems</a:t>
            </a:r>
            <a:r>
              <a:rPr lang="hu-HU" sz="2800" dirty="0"/>
              <a:t> 3 (</a:t>
            </a:r>
            <a:r>
              <a:rPr lang="hu-HU" sz="2800" dirty="0" err="1"/>
              <a:t>Adoption</a:t>
            </a:r>
            <a:r>
              <a:rPr lang="hu-HU" sz="2800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majority</a:t>
            </a:r>
            <a:r>
              <a:rPr lang="hu-HU" dirty="0"/>
              <a:t> of </a:t>
            </a:r>
            <a:r>
              <a:rPr lang="hu-HU" dirty="0" err="1"/>
              <a:t>adoptive</a:t>
            </a:r>
            <a:r>
              <a:rPr lang="hu-HU" dirty="0"/>
              <a:t> </a:t>
            </a:r>
            <a:r>
              <a:rPr lang="hu-HU" dirty="0" err="1"/>
              <a:t>parents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non-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adults</a:t>
            </a:r>
            <a:r>
              <a:rPr lang="hu-HU" dirty="0"/>
              <a:t> </a:t>
            </a:r>
            <a:r>
              <a:rPr lang="hu-HU" dirty="0" err="1"/>
              <a:t>who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unwilling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adopt</a:t>
            </a:r>
            <a:r>
              <a:rPr lang="hu-HU" dirty="0"/>
              <a:t> 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reasons</a:t>
            </a:r>
            <a:r>
              <a:rPr lang="hu-HU" dirty="0"/>
              <a:t> ranging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anti-Romani</a:t>
            </a:r>
            <a:r>
              <a:rPr lang="hu-HU" dirty="0"/>
              <a:t> </a:t>
            </a:r>
            <a:r>
              <a:rPr lang="hu-HU" dirty="0" err="1"/>
              <a:t>attitudes</a:t>
            </a:r>
            <a:r>
              <a:rPr lang="hu-HU" dirty="0"/>
              <a:t>, </a:t>
            </a:r>
            <a:r>
              <a:rPr lang="hu-HU" dirty="0" err="1"/>
              <a:t>to</a:t>
            </a:r>
            <a:r>
              <a:rPr lang="hu-HU" dirty="0"/>
              <a:t> a </a:t>
            </a:r>
            <a:r>
              <a:rPr lang="hu-HU" dirty="0" err="1"/>
              <a:t>lack</a:t>
            </a:r>
            <a:r>
              <a:rPr lang="hu-HU" dirty="0"/>
              <a:t> of </a:t>
            </a:r>
            <a:r>
              <a:rPr lang="hu-HU" dirty="0" err="1"/>
              <a:t>preparation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take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a 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</a:t>
            </a:r>
            <a:r>
              <a:rPr lang="hu-HU" dirty="0"/>
              <a:t>,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pressure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surrounding</a:t>
            </a:r>
            <a:r>
              <a:rPr lang="hu-HU" dirty="0"/>
              <a:t> </a:t>
            </a:r>
            <a:r>
              <a:rPr lang="hu-HU" dirty="0" err="1"/>
              <a:t>environment</a:t>
            </a:r>
            <a:r>
              <a:rPr lang="hu-HU" dirty="0"/>
              <a:t>,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fear</a:t>
            </a:r>
            <a:r>
              <a:rPr lang="hu-HU" dirty="0"/>
              <a:t> of </a:t>
            </a:r>
            <a:r>
              <a:rPr lang="hu-HU" dirty="0" err="1"/>
              <a:t>being</a:t>
            </a:r>
            <a:r>
              <a:rPr lang="hu-HU" dirty="0"/>
              <a:t> </a:t>
            </a:r>
            <a:r>
              <a:rPr lang="hu-HU" dirty="0" err="1"/>
              <a:t>incapable</a:t>
            </a:r>
            <a:r>
              <a:rPr lang="hu-HU" dirty="0"/>
              <a:t> of </a:t>
            </a:r>
            <a:r>
              <a:rPr lang="hu-HU" dirty="0" err="1"/>
              <a:t>raising</a:t>
            </a:r>
            <a:r>
              <a:rPr lang="hu-HU" dirty="0"/>
              <a:t> a 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</a:t>
            </a:r>
            <a:endParaRPr lang="hu-HU" dirty="0"/>
          </a:p>
          <a:p>
            <a:r>
              <a:rPr lang="hu-HU" dirty="0" err="1"/>
              <a:t>potential</a:t>
            </a:r>
            <a:r>
              <a:rPr lang="hu-HU" dirty="0"/>
              <a:t> </a:t>
            </a:r>
            <a:r>
              <a:rPr lang="hu-HU" dirty="0" err="1"/>
              <a:t>adopters</a:t>
            </a:r>
            <a:r>
              <a:rPr lang="hu-HU" dirty="0"/>
              <a:t> </a:t>
            </a:r>
            <a:r>
              <a:rPr lang="hu-HU" dirty="0" err="1"/>
              <a:t>reportedly</a:t>
            </a:r>
            <a:r>
              <a:rPr lang="hu-HU" dirty="0"/>
              <a:t> </a:t>
            </a:r>
            <a:r>
              <a:rPr lang="hu-HU" dirty="0" err="1"/>
              <a:t>refuse</a:t>
            </a:r>
            <a:r>
              <a:rPr lang="hu-HU" dirty="0"/>
              <a:t> </a:t>
            </a:r>
            <a:r>
              <a:rPr lang="hu-HU" i="1" dirty="0" err="1"/>
              <a:t>en</a:t>
            </a:r>
            <a:r>
              <a:rPr lang="hu-HU" i="1" dirty="0"/>
              <a:t> </a:t>
            </a:r>
            <a:r>
              <a:rPr lang="hu-HU" i="1" dirty="0" err="1"/>
              <a:t>masse</a:t>
            </a:r>
            <a:r>
              <a:rPr lang="hu-HU" i="1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adopt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disabilities</a:t>
            </a:r>
            <a:endParaRPr lang="hu-HU" dirty="0"/>
          </a:p>
          <a:p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more </a:t>
            </a:r>
            <a:r>
              <a:rPr lang="hu-HU" dirty="0" err="1"/>
              <a:t>likely</a:t>
            </a:r>
            <a:r>
              <a:rPr lang="hu-HU" dirty="0"/>
              <a:t> </a:t>
            </a:r>
            <a:r>
              <a:rPr lang="hu-HU" dirty="0" err="1"/>
              <a:t>than</a:t>
            </a:r>
            <a:r>
              <a:rPr lang="hu-HU" dirty="0"/>
              <a:t> non-</a:t>
            </a:r>
            <a:r>
              <a:rPr lang="hu-HU" dirty="0" err="1"/>
              <a:t>Romani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be </a:t>
            </a:r>
            <a:r>
              <a:rPr lang="hu-HU" dirty="0" err="1"/>
              <a:t>labelled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a </a:t>
            </a:r>
            <a:r>
              <a:rPr lang="hu-HU" dirty="0" err="1"/>
              <a:t>mental</a:t>
            </a:r>
            <a:r>
              <a:rPr lang="hu-HU" dirty="0"/>
              <a:t> </a:t>
            </a:r>
            <a:r>
              <a:rPr lang="hu-HU" dirty="0" err="1"/>
              <a:t>disability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special</a:t>
            </a:r>
            <a:r>
              <a:rPr lang="hu-HU" dirty="0"/>
              <a:t> </a:t>
            </a:r>
            <a:r>
              <a:rPr lang="hu-HU" dirty="0" err="1"/>
              <a:t>learning</a:t>
            </a:r>
            <a:r>
              <a:rPr lang="hu-HU" dirty="0"/>
              <a:t> </a:t>
            </a:r>
            <a:r>
              <a:rPr lang="hu-HU" dirty="0" err="1"/>
              <a:t>need</a:t>
            </a:r>
            <a:r>
              <a:rPr lang="hu-HU" dirty="0"/>
              <a:t>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a </a:t>
            </a:r>
            <a:r>
              <a:rPr lang="hu-HU" dirty="0" err="1"/>
              <a:t>double</a:t>
            </a:r>
            <a:r>
              <a:rPr lang="hu-HU" dirty="0"/>
              <a:t> </a:t>
            </a:r>
            <a:r>
              <a:rPr lang="hu-HU" dirty="0" err="1"/>
              <a:t>disadvantage</a:t>
            </a:r>
            <a:r>
              <a:rPr lang="hu-HU" dirty="0"/>
              <a:t> </a:t>
            </a:r>
            <a:r>
              <a:rPr lang="hu-HU" dirty="0" err="1"/>
              <a:t>regarding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identification</a:t>
            </a:r>
            <a:r>
              <a:rPr lang="hu-HU" dirty="0"/>
              <a:t> of </a:t>
            </a:r>
            <a:r>
              <a:rPr lang="hu-HU" dirty="0" err="1"/>
              <a:t>suitable</a:t>
            </a:r>
            <a:r>
              <a:rPr lang="hu-HU" dirty="0"/>
              <a:t> </a:t>
            </a:r>
            <a:r>
              <a:rPr lang="hu-HU" dirty="0" err="1"/>
              <a:t>adoptive</a:t>
            </a:r>
            <a:r>
              <a:rPr lang="hu-HU" dirty="0"/>
              <a:t> </a:t>
            </a:r>
            <a:r>
              <a:rPr lang="hu-HU" dirty="0" err="1"/>
              <a:t>families</a:t>
            </a:r>
            <a:endParaRPr lang="hu-HU" dirty="0"/>
          </a:p>
          <a:p>
            <a:r>
              <a:rPr lang="hu-HU" dirty="0"/>
              <a:t> In 2017 21 000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received</a:t>
            </a:r>
            <a:r>
              <a:rPr lang="hu-HU" dirty="0"/>
              <a:t> </a:t>
            </a:r>
            <a:r>
              <a:rPr lang="hu-HU" dirty="0" err="1"/>
              <a:t>special</a:t>
            </a:r>
            <a:r>
              <a:rPr lang="hu-HU" dirty="0"/>
              <a:t> </a:t>
            </a:r>
            <a:r>
              <a:rPr lang="hu-HU" dirty="0" err="1"/>
              <a:t>care</a:t>
            </a:r>
            <a:r>
              <a:rPr lang="hu-HU" dirty="0"/>
              <a:t>, 1972 of </a:t>
            </a:r>
            <a:r>
              <a:rPr lang="hu-HU" dirty="0" err="1"/>
              <a:t>them</a:t>
            </a:r>
            <a:r>
              <a:rPr lang="hu-HU" dirty="0"/>
              <a:t> </a:t>
            </a:r>
            <a:r>
              <a:rPr lang="hu-HU" dirty="0" err="1"/>
              <a:t>were</a:t>
            </a:r>
            <a:r>
              <a:rPr lang="hu-HU" dirty="0"/>
              <a:t> </a:t>
            </a:r>
            <a:r>
              <a:rPr lang="hu-HU" dirty="0" err="1"/>
              <a:t>adoptable</a:t>
            </a:r>
            <a:r>
              <a:rPr lang="hu-HU" dirty="0"/>
              <a:t>  and 1025 </a:t>
            </a:r>
            <a:r>
              <a:rPr lang="hu-HU" dirty="0" err="1"/>
              <a:t>were</a:t>
            </a:r>
            <a:r>
              <a:rPr lang="hu-HU" dirty="0"/>
              <a:t> </a:t>
            </a:r>
            <a:r>
              <a:rPr lang="hu-HU" dirty="0" err="1"/>
              <a:t>adopted</a:t>
            </a:r>
            <a:r>
              <a:rPr lang="hu-HU" dirty="0"/>
              <a:t> (234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abroad</a:t>
            </a:r>
            <a:r>
              <a:rPr lang="hu-HU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255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D7EFBDF-6720-4FC1-8BEB-B2DBCAD8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Sure</a:t>
            </a:r>
            <a:r>
              <a:rPr lang="hu-HU" dirty="0"/>
              <a:t> start </a:t>
            </a:r>
            <a:r>
              <a:rPr lang="hu-HU" dirty="0" err="1"/>
              <a:t>children’s</a:t>
            </a:r>
            <a:r>
              <a:rPr lang="hu-HU" dirty="0"/>
              <a:t> house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30377AA4-1D76-40E0-8994-D1A411A84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EFEF149F-2CFB-4948-870E-4294CCDFC6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err="1"/>
              <a:t>SSCHs</a:t>
            </a:r>
            <a:r>
              <a:rPr lang="hu-HU" dirty="0"/>
              <a:t>: </a:t>
            </a:r>
          </a:p>
          <a:p>
            <a:pPr marL="0" indent="0">
              <a:buNone/>
            </a:pPr>
            <a:r>
              <a:rPr lang="hu-HU" dirty="0"/>
              <a:t>- </a:t>
            </a:r>
            <a:r>
              <a:rPr lang="en-GB" dirty="0"/>
              <a:t>provide children with meals and skill development activities on a daily basis and survey their conditions regularly,</a:t>
            </a:r>
            <a:endParaRPr lang="hu-HU" dirty="0"/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dirty="0" err="1"/>
              <a:t>provid</a:t>
            </a:r>
            <a:r>
              <a:rPr lang="hu-HU" dirty="0"/>
              <a:t>e</a:t>
            </a:r>
            <a:r>
              <a:rPr lang="en-GB" dirty="0"/>
              <a:t> parents with the possibility of participation in activities together with their children, special personality and capacity development and other preventive programmes, </a:t>
            </a:r>
            <a:endParaRPr lang="hu-HU" dirty="0"/>
          </a:p>
          <a:p>
            <a:pPr marL="0" indent="0">
              <a:buNone/>
            </a:pPr>
            <a:r>
              <a:rPr lang="en-GB" dirty="0"/>
              <a:t>- </a:t>
            </a:r>
            <a:r>
              <a:rPr lang="hu-HU" dirty="0" err="1"/>
              <a:t>organise</a:t>
            </a:r>
            <a:r>
              <a:rPr lang="hu-HU" dirty="0"/>
              <a:t> </a:t>
            </a:r>
            <a:r>
              <a:rPr lang="en-GB" dirty="0"/>
              <a:t>community events</a:t>
            </a:r>
            <a:endParaRPr lang="hu-HU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E7429351-E18E-4E9E-A3B8-082D355D6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Tartalom helye 5">
            <a:extLst>
              <a:ext uri="{FF2B5EF4-FFF2-40B4-BE49-F238E27FC236}">
                <a16:creationId xmlns:a16="http://schemas.microsoft.com/office/drawing/2014/main" xmlns="" id="{AA3EED15-F075-4A05-8EFF-3945727F920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2634853"/>
            <a:ext cx="4041775" cy="3031331"/>
          </a:xfrm>
        </p:spPr>
      </p:pic>
    </p:spTree>
    <p:extLst>
      <p:ext uri="{BB962C8B-B14F-4D97-AF65-F5344CB8AC3E}">
        <p14:creationId xmlns:p14="http://schemas.microsoft.com/office/powerpoint/2010/main" xmlns="" val="2024744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2BA9A96-8ED3-4CD2-9798-E50EFC6A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SSCH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5FBC124-E8C7-435C-A0C1-173E84C28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idea and methodology were developed and tested in the UK</a:t>
            </a:r>
            <a:endParaRPr lang="hu-HU" dirty="0"/>
          </a:p>
          <a:p>
            <a:r>
              <a:rPr lang="en-GB" dirty="0"/>
              <a:t>The Hungarian adaptation of the programme began in 2003</a:t>
            </a:r>
            <a:r>
              <a:rPr lang="hu-HU" dirty="0"/>
              <a:t> (</a:t>
            </a:r>
            <a:r>
              <a:rPr lang="hu-HU" dirty="0" err="1"/>
              <a:t>first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EU </a:t>
            </a:r>
            <a:r>
              <a:rPr lang="hu-HU" dirty="0" err="1"/>
              <a:t>funds</a:t>
            </a:r>
            <a:r>
              <a:rPr lang="hu-HU" dirty="0"/>
              <a:t>, </a:t>
            </a:r>
            <a:r>
              <a:rPr lang="hu-HU" dirty="0" err="1"/>
              <a:t>now</a:t>
            </a:r>
            <a:r>
              <a:rPr lang="hu-HU" dirty="0"/>
              <a:t> </a:t>
            </a:r>
            <a:r>
              <a:rPr lang="hu-HU" dirty="0" err="1"/>
              <a:t>partly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domestic</a:t>
            </a:r>
            <a:r>
              <a:rPr lang="hu-HU" dirty="0"/>
              <a:t> </a:t>
            </a:r>
            <a:r>
              <a:rPr lang="hu-HU" dirty="0" err="1"/>
              <a:t>resources</a:t>
            </a:r>
            <a:r>
              <a:rPr lang="hu-HU" dirty="0"/>
              <a:t>)</a:t>
            </a:r>
          </a:p>
          <a:p>
            <a:r>
              <a:rPr lang="hu-HU" dirty="0" err="1"/>
              <a:t>Now</a:t>
            </a:r>
            <a:r>
              <a:rPr lang="hu-HU" dirty="0"/>
              <a:t> 265 </a:t>
            </a:r>
            <a:r>
              <a:rPr lang="hu-HU" dirty="0" err="1"/>
              <a:t>SSCHs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functioning</a:t>
            </a:r>
            <a:r>
              <a:rPr lang="hu-HU" dirty="0"/>
              <a:t> (3155 </a:t>
            </a:r>
            <a:r>
              <a:rPr lang="hu-HU" dirty="0" err="1"/>
              <a:t>settlements</a:t>
            </a:r>
            <a:r>
              <a:rPr lang="hu-HU" dirty="0"/>
              <a:t> in HU)</a:t>
            </a:r>
          </a:p>
          <a:p>
            <a:r>
              <a:rPr lang="hu-HU" dirty="0" err="1"/>
              <a:t>Since</a:t>
            </a:r>
            <a:r>
              <a:rPr lang="hu-HU" dirty="0"/>
              <a:t> 2018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dirty="0"/>
              <a:t> </a:t>
            </a:r>
            <a:r>
              <a:rPr lang="hu-HU" dirty="0" err="1"/>
              <a:t>act</a:t>
            </a:r>
            <a:endParaRPr lang="hu-HU" dirty="0"/>
          </a:p>
          <a:p>
            <a:r>
              <a:rPr lang="hu-HU" dirty="0" err="1"/>
              <a:t>Problems</a:t>
            </a:r>
            <a:r>
              <a:rPr lang="hu-HU" dirty="0"/>
              <a:t> (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enough</a:t>
            </a:r>
            <a:r>
              <a:rPr lang="hu-HU" dirty="0"/>
              <a:t>, </a:t>
            </a:r>
            <a:r>
              <a:rPr lang="hu-HU" dirty="0" err="1"/>
              <a:t>lack</a:t>
            </a:r>
            <a:r>
              <a:rPr lang="hu-HU" dirty="0"/>
              <a:t> of </a:t>
            </a:r>
            <a:r>
              <a:rPr lang="hu-HU" dirty="0" err="1"/>
              <a:t>professionals</a:t>
            </a:r>
            <a:r>
              <a:rPr lang="hu-HU" dirty="0"/>
              <a:t>,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exploited</a:t>
            </a:r>
            <a:r>
              <a:rPr lang="hu-HU" dirty="0"/>
              <a:t>,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poorest</a:t>
            </a:r>
            <a:r>
              <a:rPr lang="hu-HU" dirty="0"/>
              <a:t> </a:t>
            </a:r>
            <a:r>
              <a:rPr lang="hu-HU" dirty="0" err="1"/>
              <a:t>people</a:t>
            </a:r>
            <a:r>
              <a:rPr lang="hu-HU" dirty="0"/>
              <a:t> </a:t>
            </a:r>
            <a:r>
              <a:rPr lang="hu-HU" dirty="0" err="1"/>
              <a:t>do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use</a:t>
            </a:r>
            <a:r>
              <a:rPr lang="hu-HU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236179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CE6E4BD-3387-4679-9FC1-8AC32D8A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„Tanoda” </a:t>
            </a:r>
            <a:r>
              <a:rPr lang="hu-HU" dirty="0" err="1"/>
              <a:t>study</a:t>
            </a:r>
            <a:r>
              <a:rPr lang="hu-HU" dirty="0"/>
              <a:t> hall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39A2CB8B-D2DE-400A-B987-72EEE9B439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dirty="0" err="1"/>
              <a:t>Study</a:t>
            </a:r>
            <a:r>
              <a:rPr lang="hu-HU" dirty="0"/>
              <a:t> </a:t>
            </a:r>
            <a:r>
              <a:rPr lang="hu-HU" dirty="0" err="1"/>
              <a:t>halls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:</a:t>
            </a:r>
          </a:p>
          <a:p>
            <a:r>
              <a:rPr lang="en-GB" dirty="0"/>
              <a:t>providing a learning space for disadvantaged pupils;</a:t>
            </a:r>
            <a:endParaRPr lang="hu-HU" dirty="0"/>
          </a:p>
          <a:p>
            <a:r>
              <a:rPr lang="en-GB" dirty="0"/>
              <a:t>identifying and supporting gifted children; </a:t>
            </a:r>
            <a:endParaRPr lang="hu-HU" dirty="0"/>
          </a:p>
          <a:p>
            <a:r>
              <a:rPr lang="en-GB" dirty="0"/>
              <a:t>reducing early school leaving, grade repetition and unemployment</a:t>
            </a:r>
            <a:endParaRPr lang="hu-HU" dirty="0"/>
          </a:p>
          <a:p>
            <a:r>
              <a:rPr lang="en-GB" dirty="0"/>
              <a:t>providing extra-curricular activities for disadvantaged young people;</a:t>
            </a:r>
            <a:endParaRPr lang="hu-HU" dirty="0"/>
          </a:p>
          <a:p>
            <a:r>
              <a:rPr lang="en-GB" dirty="0"/>
              <a:t>improving cultural life;</a:t>
            </a:r>
            <a:endParaRPr lang="hu-HU" dirty="0"/>
          </a:p>
          <a:p>
            <a:r>
              <a:rPr lang="en-GB" dirty="0"/>
              <a:t>developing social skills for employment;</a:t>
            </a:r>
            <a:endParaRPr lang="hu-HU" dirty="0"/>
          </a:p>
          <a:p>
            <a:r>
              <a:rPr lang="en-GB" dirty="0"/>
              <a:t>offering guidance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school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Run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NGOs</a:t>
            </a:r>
            <a:r>
              <a:rPr lang="hu-HU" dirty="0"/>
              <a:t> and </a:t>
            </a:r>
            <a:r>
              <a:rPr lang="hu-HU" dirty="0" err="1"/>
              <a:t>churches</a:t>
            </a:r>
            <a:endParaRPr lang="hu-HU" dirty="0"/>
          </a:p>
          <a:p>
            <a:endParaRPr lang="hu-HU" dirty="0"/>
          </a:p>
        </p:txBody>
      </p:sp>
      <p:pic>
        <p:nvPicPr>
          <p:cNvPr id="5" name="Tartalom helye 5">
            <a:extLst>
              <a:ext uri="{FF2B5EF4-FFF2-40B4-BE49-F238E27FC236}">
                <a16:creationId xmlns:a16="http://schemas.microsoft.com/office/drawing/2014/main" xmlns="" id="{A3A12AB3-0098-4077-B878-1D1F31C42C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50855"/>
            <a:ext cx="4038600" cy="3024653"/>
          </a:xfrm>
        </p:spPr>
      </p:pic>
    </p:spTree>
    <p:extLst>
      <p:ext uri="{BB962C8B-B14F-4D97-AF65-F5344CB8AC3E}">
        <p14:creationId xmlns:p14="http://schemas.microsoft.com/office/powerpoint/2010/main" xmlns="" val="3769668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F43C44F-1650-41C4-9FE4-778377C5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SH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A4005E4-2127-497E-87C5-B00675FD4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The first study hall was opened in a disadvantaged district of Budapest (</a:t>
            </a:r>
            <a:r>
              <a:rPr lang="en-GB" dirty="0" err="1"/>
              <a:t>Józsefvárosi</a:t>
            </a:r>
            <a:r>
              <a:rPr lang="en-GB" dirty="0"/>
              <a:t> </a:t>
            </a:r>
            <a:r>
              <a:rPr lang="en-GB" dirty="0" err="1"/>
              <a:t>Tanoda</a:t>
            </a:r>
            <a:r>
              <a:rPr lang="en-GB" dirty="0"/>
              <a:t>) in 1995</a:t>
            </a:r>
            <a:endParaRPr lang="hu-HU" dirty="0"/>
          </a:p>
          <a:p>
            <a:r>
              <a:rPr lang="en-GB" dirty="0"/>
              <a:t>After 2004 study halls were established with the support of EU funds </a:t>
            </a:r>
            <a:endParaRPr lang="hu-HU" dirty="0"/>
          </a:p>
          <a:p>
            <a:r>
              <a:rPr lang="hu-HU" dirty="0"/>
              <a:t>In 2018 </a:t>
            </a:r>
            <a:r>
              <a:rPr lang="en-GB" dirty="0"/>
              <a:t>Study halls have become incorporated into the child protection act and the means of domestic financing is being formulated just now</a:t>
            </a:r>
            <a:endParaRPr lang="hu-HU" dirty="0"/>
          </a:p>
          <a:p>
            <a:r>
              <a:rPr lang="en-GB" dirty="0"/>
              <a:t>274 study halls were functioning </a:t>
            </a:r>
            <a:r>
              <a:rPr lang="hu-HU" dirty="0"/>
              <a:t>in 2018</a:t>
            </a:r>
          </a:p>
          <a:p>
            <a:r>
              <a:rPr lang="hu-HU" dirty="0" err="1"/>
              <a:t>Problems</a:t>
            </a:r>
            <a:r>
              <a:rPr lang="hu-HU" dirty="0"/>
              <a:t> (</a:t>
            </a:r>
            <a:r>
              <a:rPr lang="hu-HU" dirty="0" err="1"/>
              <a:t>rent</a:t>
            </a:r>
            <a:r>
              <a:rPr lang="hu-HU" dirty="0"/>
              <a:t> </a:t>
            </a:r>
            <a:r>
              <a:rPr lang="hu-HU" dirty="0" err="1"/>
              <a:t>seekers</a:t>
            </a:r>
            <a:r>
              <a:rPr lang="hu-HU" dirty="0"/>
              <a:t>,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enough</a:t>
            </a:r>
            <a:r>
              <a:rPr lang="hu-HU" dirty="0"/>
              <a:t>, </a:t>
            </a:r>
            <a:r>
              <a:rPr lang="hu-HU" dirty="0" err="1"/>
              <a:t>conservative</a:t>
            </a:r>
            <a:r>
              <a:rPr lang="hu-HU" dirty="0"/>
              <a:t> </a:t>
            </a:r>
            <a:r>
              <a:rPr lang="hu-HU" dirty="0" err="1"/>
              <a:t>teaching</a:t>
            </a:r>
            <a:r>
              <a:rPr lang="hu-HU" dirty="0"/>
              <a:t> </a:t>
            </a:r>
            <a:r>
              <a:rPr lang="hu-HU" dirty="0" err="1"/>
              <a:t>methods</a:t>
            </a:r>
            <a:r>
              <a:rPr lang="hu-HU" dirty="0"/>
              <a:t> in </a:t>
            </a:r>
            <a:r>
              <a:rPr lang="hu-HU" dirty="0" err="1"/>
              <a:t>some</a:t>
            </a:r>
            <a:r>
              <a:rPr lang="hu-HU" dirty="0"/>
              <a:t> </a:t>
            </a:r>
            <a:r>
              <a:rPr lang="hu-HU" dirty="0" err="1"/>
              <a:t>places</a:t>
            </a:r>
            <a:r>
              <a:rPr lang="hu-HU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50441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25CD6E3-8E94-446E-85F8-FFACDBC6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Conclusions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B84BD00-631D-4454-AF47-149AB0EEF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9178EA09-1104-4083-BB58-072619C185A1}"/>
              </a:ext>
            </a:extLst>
          </p:cNvPr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/>
              <a:t>Good </a:t>
            </a:r>
            <a:r>
              <a:rPr lang="hu-HU" dirty="0" err="1"/>
              <a:t>ideas</a:t>
            </a:r>
            <a:r>
              <a:rPr lang="hu-HU" dirty="0"/>
              <a:t> in </a:t>
            </a:r>
            <a:r>
              <a:rPr lang="hu-HU" dirty="0" err="1"/>
              <a:t>underfunded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, </a:t>
            </a:r>
            <a:r>
              <a:rPr lang="hu-HU" dirty="0" err="1"/>
              <a:t>lacking</a:t>
            </a:r>
            <a:r>
              <a:rPr lang="hu-HU" dirty="0"/>
              <a:t> </a:t>
            </a:r>
            <a:r>
              <a:rPr lang="hu-HU" dirty="0" err="1"/>
              <a:t>quality</a:t>
            </a:r>
            <a:r>
              <a:rPr lang="hu-HU" dirty="0"/>
              <a:t> </a:t>
            </a:r>
            <a:r>
              <a:rPr lang="hu-HU" dirty="0" err="1"/>
              <a:t>control</a:t>
            </a:r>
            <a:r>
              <a:rPr lang="hu-HU" dirty="0"/>
              <a:t> </a:t>
            </a:r>
          </a:p>
          <a:p>
            <a:r>
              <a:rPr lang="hu-HU" dirty="0"/>
              <a:t>(</a:t>
            </a:r>
            <a:r>
              <a:rPr lang="hu-HU" dirty="0" err="1"/>
              <a:t>expenditure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dirty="0"/>
              <a:t> in HU 19,1% of GDP in 2016, </a:t>
            </a:r>
            <a:r>
              <a:rPr lang="hu-HU" dirty="0" err="1"/>
              <a:t>while</a:t>
            </a:r>
            <a:r>
              <a:rPr lang="hu-HU" dirty="0"/>
              <a:t> EU 28 </a:t>
            </a:r>
            <a:r>
              <a:rPr lang="hu-HU" dirty="0" err="1"/>
              <a:t>average</a:t>
            </a:r>
            <a:r>
              <a:rPr lang="hu-HU" dirty="0"/>
              <a:t> </a:t>
            </a:r>
            <a:r>
              <a:rPr lang="hu-HU" dirty="0" err="1"/>
              <a:t>was</a:t>
            </a:r>
            <a:r>
              <a:rPr lang="hu-HU" dirty="0"/>
              <a:t> 28,1%</a:t>
            </a:r>
          </a:p>
          <a:p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dirty="0"/>
              <a:t> HU </a:t>
            </a:r>
            <a:r>
              <a:rPr lang="hu-HU" dirty="0" err="1"/>
              <a:t>spends</a:t>
            </a:r>
            <a:r>
              <a:rPr lang="hu-HU" dirty="0"/>
              <a:t> 2,3% of </a:t>
            </a:r>
            <a:r>
              <a:rPr lang="hu-HU" dirty="0" err="1"/>
              <a:t>its</a:t>
            </a:r>
            <a:r>
              <a:rPr lang="hu-HU" dirty="0"/>
              <a:t> GDP)</a:t>
            </a:r>
          </a:p>
        </p:txBody>
      </p:sp>
    </p:spTree>
    <p:extLst>
      <p:ext uri="{BB962C8B-B14F-4D97-AF65-F5344CB8AC3E}">
        <p14:creationId xmlns:p14="http://schemas.microsoft.com/office/powerpoint/2010/main" xmlns="" val="4030712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Köszönetnyilvánítás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88586" y="1628800"/>
            <a:ext cx="8219256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/>
              <a:t>A kutatást az </a:t>
            </a:r>
            <a:r>
              <a:rPr lang="hu-HU" sz="2800" i="1" u="sng" dirty="0"/>
              <a:t>EFOP-3.6.2-16-2017-00007</a:t>
            </a:r>
            <a:r>
              <a:rPr lang="hu-HU" sz="2800" dirty="0"/>
              <a:t> azonosító számú, </a:t>
            </a:r>
            <a:r>
              <a:rPr lang="hu-HU" sz="2800" i="1" dirty="0"/>
              <a:t>Az intelligens, fenntartható és inkluzív társadalom fejlesztésének aspektusai: társadalmi, technológiai, innovációs hálózatok a foglalkoztatásban és a digitális gazdaságban</a:t>
            </a:r>
            <a:r>
              <a:rPr lang="hu-HU" sz="2800" dirty="0"/>
              <a:t> című projekt támogatta.</a:t>
            </a:r>
          </a:p>
          <a:p>
            <a:pPr algn="ctr"/>
            <a:r>
              <a:rPr lang="hu-HU" sz="2800" dirty="0"/>
              <a:t>A projekt az Európai Unió támogatásával, az Európai Szociális Alap és Magyarország költségvetése társfinanszírozásában valósul meg.</a:t>
            </a:r>
          </a:p>
        </p:txBody>
      </p:sp>
    </p:spTree>
    <p:extLst>
      <p:ext uri="{BB962C8B-B14F-4D97-AF65-F5344CB8AC3E}">
        <p14:creationId xmlns:p14="http://schemas.microsoft.com/office/powerpoint/2010/main" xmlns="" val="28315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714488"/>
            <a:ext cx="7043758" cy="4691063"/>
          </a:xfrm>
        </p:spPr>
        <p:txBody>
          <a:bodyPr>
            <a:normAutofit/>
          </a:bodyPr>
          <a:lstStyle/>
          <a:p>
            <a:r>
              <a:rPr lang="hu-HU" sz="2400" dirty="0" err="1"/>
              <a:t>Hungarian</a:t>
            </a:r>
            <a:r>
              <a:rPr lang="hu-HU" sz="2400" dirty="0"/>
              <a:t> </a:t>
            </a:r>
            <a:r>
              <a:rPr lang="hu-HU" sz="2400" dirty="0" err="1"/>
              <a:t>population</a:t>
            </a:r>
            <a:r>
              <a:rPr lang="hu-HU" sz="2400" dirty="0"/>
              <a:t>: 9, 798, 000 (2017)</a:t>
            </a:r>
          </a:p>
          <a:p>
            <a:r>
              <a:rPr lang="hu-HU" sz="2400" dirty="0"/>
              <a:t>1, 694, 396 </a:t>
            </a:r>
            <a:r>
              <a:rPr lang="hu-HU" sz="2400" dirty="0" err="1"/>
              <a:t>children</a:t>
            </a:r>
            <a:r>
              <a:rPr lang="hu-HU" sz="2400" dirty="0"/>
              <a:t> (</a:t>
            </a:r>
            <a:r>
              <a:rPr lang="hu-HU" sz="2400" dirty="0" err="1"/>
              <a:t>age</a:t>
            </a:r>
            <a:r>
              <a:rPr lang="hu-HU" sz="2400" dirty="0"/>
              <a:t> 0-14) (</a:t>
            </a:r>
            <a:r>
              <a:rPr lang="hu-HU" sz="2400" dirty="0" err="1"/>
              <a:t>census</a:t>
            </a:r>
            <a:r>
              <a:rPr lang="hu-HU" sz="2400" dirty="0"/>
              <a:t>, 2011)</a:t>
            </a:r>
          </a:p>
          <a:p>
            <a:r>
              <a:rPr lang="en-GB" sz="2400" dirty="0"/>
              <a:t>19.2% of children( 400,000)</a:t>
            </a:r>
            <a:r>
              <a:rPr lang="hu-HU" sz="2400" dirty="0"/>
              <a:t> </a:t>
            </a:r>
            <a:r>
              <a:rPr lang="en-GB" sz="2400" dirty="0"/>
              <a:t>were living in severe material deprivation (KSH 2019) </a:t>
            </a:r>
            <a:r>
              <a:rPr lang="en-US" sz="2400" dirty="0"/>
              <a:t> </a:t>
            </a:r>
            <a:endParaRPr lang="hu-HU" sz="2400" dirty="0"/>
          </a:p>
          <a:p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category</a:t>
            </a:r>
            <a:r>
              <a:rPr lang="hu-HU" sz="2400" dirty="0"/>
              <a:t> of </a:t>
            </a:r>
            <a:r>
              <a:rPr lang="hu-HU" sz="2400" dirty="0" err="1"/>
              <a:t>children</a:t>
            </a:r>
            <a:r>
              <a:rPr lang="hu-HU" sz="2400" dirty="0"/>
              <a:t> </a:t>
            </a:r>
            <a:r>
              <a:rPr lang="hu-HU" sz="2400" dirty="0" err="1"/>
              <a:t>who</a:t>
            </a:r>
            <a:r>
              <a:rPr lang="hu-HU" sz="2400" dirty="0"/>
              <a:t> </a:t>
            </a:r>
            <a:r>
              <a:rPr lang="hu-HU" sz="2400" dirty="0" err="1"/>
              <a:t>live</a:t>
            </a:r>
            <a:r>
              <a:rPr lang="hu-HU" sz="2400" dirty="0"/>
              <a:t> </a:t>
            </a:r>
            <a:r>
              <a:rPr lang="hu-HU" sz="2400" dirty="0" err="1"/>
              <a:t>permanently</a:t>
            </a:r>
            <a:r>
              <a:rPr lang="hu-HU" sz="2400" dirty="0"/>
              <a:t> </a:t>
            </a:r>
            <a:r>
              <a:rPr lang="hu-HU" sz="2400" dirty="0" err="1"/>
              <a:t>on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streets</a:t>
            </a:r>
            <a:r>
              <a:rPr lang="hu-HU" sz="2400" dirty="0"/>
              <a:t> is </a:t>
            </a:r>
            <a:r>
              <a:rPr lang="hu-HU" sz="2400" dirty="0" err="1"/>
              <a:t>virtually</a:t>
            </a:r>
            <a:r>
              <a:rPr lang="hu-HU" sz="2400" dirty="0"/>
              <a:t> </a:t>
            </a:r>
            <a:r>
              <a:rPr lang="hu-HU" sz="2400" dirty="0" err="1"/>
              <a:t>nonexistent</a:t>
            </a:r>
            <a:r>
              <a:rPr lang="hu-HU" sz="2400" dirty="0"/>
              <a:t>, </a:t>
            </a:r>
            <a:r>
              <a:rPr lang="hu-HU" sz="2400" dirty="0" err="1"/>
              <a:t>with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exception</a:t>
            </a:r>
            <a:r>
              <a:rPr lang="hu-HU" sz="2400" dirty="0"/>
              <a:t> of </a:t>
            </a:r>
            <a:r>
              <a:rPr lang="hu-HU" sz="2400" dirty="0" err="1"/>
              <a:t>addicted</a:t>
            </a:r>
            <a:r>
              <a:rPr lang="hu-HU" sz="2400" dirty="0"/>
              <a:t> </a:t>
            </a:r>
            <a:r>
              <a:rPr lang="hu-HU" sz="2400" dirty="0" err="1"/>
              <a:t>youngsters</a:t>
            </a:r>
            <a:r>
              <a:rPr lang="hu-HU" sz="2400" dirty="0"/>
              <a:t> and </a:t>
            </a:r>
            <a:r>
              <a:rPr lang="hu-HU" sz="2400" dirty="0" err="1"/>
              <a:t>immigrant</a:t>
            </a:r>
            <a:r>
              <a:rPr lang="hu-HU" sz="2400" dirty="0"/>
              <a:t> </a:t>
            </a:r>
            <a:r>
              <a:rPr lang="hu-HU" sz="2400" dirty="0" err="1"/>
              <a:t>children</a:t>
            </a:r>
            <a:r>
              <a:rPr lang="hu-HU" sz="2400" dirty="0"/>
              <a:t> (</a:t>
            </a:r>
            <a:r>
              <a:rPr lang="hu-HU" sz="2400" dirty="0" err="1"/>
              <a:t>some</a:t>
            </a:r>
            <a:r>
              <a:rPr lang="hu-HU" sz="2400" dirty="0"/>
              <a:t> </a:t>
            </a:r>
            <a:r>
              <a:rPr lang="hu-HU" sz="2400" dirty="0" err="1"/>
              <a:t>beggar</a:t>
            </a:r>
            <a:r>
              <a:rPr lang="hu-HU" sz="2400" dirty="0"/>
              <a:t> </a:t>
            </a:r>
            <a:r>
              <a:rPr lang="hu-HU" sz="2400" dirty="0" err="1"/>
              <a:t>families</a:t>
            </a:r>
            <a:r>
              <a:rPr lang="hu-HU" sz="2400" dirty="0"/>
              <a:t> </a:t>
            </a:r>
            <a:r>
              <a:rPr lang="hu-HU" sz="2400" dirty="0" err="1"/>
              <a:t>from</a:t>
            </a:r>
            <a:r>
              <a:rPr lang="hu-HU" sz="2400" dirty="0"/>
              <a:t> </a:t>
            </a:r>
            <a:r>
              <a:rPr lang="hu-HU" sz="2400" dirty="0" err="1"/>
              <a:t>Romania</a:t>
            </a:r>
            <a:r>
              <a:rPr lang="hu-HU" sz="2400" dirty="0"/>
              <a:t>)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42910" y="214290"/>
            <a:ext cx="5614998" cy="864096"/>
          </a:xfrm>
        </p:spPr>
        <p:txBody>
          <a:bodyPr>
            <a:noAutofit/>
          </a:bodyPr>
          <a:lstStyle/>
          <a:p>
            <a:r>
              <a:rPr lang="hu-HU" sz="3600" dirty="0" err="1"/>
              <a:t>Situation</a:t>
            </a:r>
            <a:r>
              <a:rPr lang="hu-HU" sz="3600" dirty="0"/>
              <a:t> of </a:t>
            </a:r>
            <a:r>
              <a:rPr lang="hu-HU" sz="3600" dirty="0" err="1"/>
              <a:t>children</a:t>
            </a:r>
            <a:r>
              <a:rPr lang="hu-HU" sz="3600" dirty="0"/>
              <a:t> in Hungary</a:t>
            </a:r>
            <a:endParaRPr lang="hu-HU" sz="3600" i="1" dirty="0"/>
          </a:p>
        </p:txBody>
      </p:sp>
    </p:spTree>
    <p:extLst>
      <p:ext uri="{BB962C8B-B14F-4D97-AF65-F5344CB8AC3E}">
        <p14:creationId xmlns:p14="http://schemas.microsoft.com/office/powerpoint/2010/main" xmlns="" val="39759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err="1"/>
              <a:t>Situation</a:t>
            </a:r>
            <a:r>
              <a:rPr lang="hu-HU" sz="2800" dirty="0"/>
              <a:t> </a:t>
            </a:r>
            <a:r>
              <a:rPr lang="hu-HU" sz="2800" dirty="0" err="1"/>
              <a:t>oF</a:t>
            </a:r>
            <a:r>
              <a:rPr lang="hu-HU" sz="2800" dirty="0"/>
              <a:t> </a:t>
            </a:r>
            <a:r>
              <a:rPr lang="hu-HU" sz="2800" dirty="0" err="1"/>
              <a:t>Gypsy</a:t>
            </a:r>
            <a:r>
              <a:rPr lang="hu-HU" sz="2800" dirty="0"/>
              <a:t> </a:t>
            </a:r>
            <a:r>
              <a:rPr lang="hu-HU" sz="2800" dirty="0" err="1"/>
              <a:t>children</a:t>
            </a:r>
            <a:r>
              <a:rPr lang="hu-HU" sz="2800" dirty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400" dirty="0"/>
              <a:t>the number of the Gypsies</a:t>
            </a:r>
            <a:r>
              <a:rPr lang="hu-HU" sz="2400" dirty="0"/>
              <a:t>:</a:t>
            </a:r>
            <a:r>
              <a:rPr lang="en-GB" sz="2400" dirty="0"/>
              <a:t> </a:t>
            </a:r>
            <a:r>
              <a:rPr lang="hu-HU" sz="2400" dirty="0"/>
              <a:t> </a:t>
            </a:r>
            <a:r>
              <a:rPr lang="en-GB" sz="2400" dirty="0"/>
              <a:t>876 000</a:t>
            </a:r>
            <a:r>
              <a:rPr lang="hu-HU" sz="2400" dirty="0"/>
              <a:t>, </a:t>
            </a:r>
            <a:r>
              <a:rPr lang="hu-HU" sz="2400" dirty="0" err="1"/>
              <a:t>credible</a:t>
            </a:r>
            <a:r>
              <a:rPr lang="hu-HU" sz="2400" dirty="0"/>
              <a:t> </a:t>
            </a:r>
            <a:r>
              <a:rPr lang="hu-HU" sz="2400" dirty="0" err="1"/>
              <a:t>estimates</a:t>
            </a:r>
            <a:r>
              <a:rPr lang="hu-HU" sz="2400" dirty="0"/>
              <a:t> 13% of </a:t>
            </a:r>
            <a:r>
              <a:rPr lang="hu-HU" sz="2400" dirty="0" err="1"/>
              <a:t>children’s</a:t>
            </a:r>
            <a:r>
              <a:rPr lang="hu-HU" sz="2400" dirty="0"/>
              <a:t> </a:t>
            </a:r>
            <a:r>
              <a:rPr lang="hu-HU" sz="2400" dirty="0" err="1"/>
              <a:t>population</a:t>
            </a:r>
            <a:r>
              <a:rPr lang="hu-HU" sz="2400" dirty="0"/>
              <a:t> is </a:t>
            </a:r>
            <a:r>
              <a:rPr lang="hu-HU" sz="2400" dirty="0" err="1"/>
              <a:t>Romani</a:t>
            </a:r>
            <a:endParaRPr lang="hu-HU" sz="2400" dirty="0"/>
          </a:p>
          <a:p>
            <a:r>
              <a:rPr lang="en-GB" sz="2400" dirty="0"/>
              <a:t>less than half but more than a third of the Hungarian Gypsies  live</a:t>
            </a:r>
            <a:r>
              <a:rPr lang="hu-HU" sz="2400" dirty="0"/>
              <a:t>s</a:t>
            </a:r>
            <a:r>
              <a:rPr lang="en-GB" sz="2400" dirty="0"/>
              <a:t> in deep poverty and the same is true for the rate of Gypsies among the extremely poor people</a:t>
            </a:r>
            <a:endParaRPr lang="hu-HU" sz="2400" dirty="0"/>
          </a:p>
          <a:p>
            <a:r>
              <a:rPr lang="en-US" sz="2400" dirty="0"/>
              <a:t> </a:t>
            </a:r>
            <a:r>
              <a:rPr lang="en-GB" sz="2400" dirty="0"/>
              <a:t>three quarters of the Gypsies live</a:t>
            </a:r>
            <a:r>
              <a:rPr lang="hu-HU" sz="2400" dirty="0"/>
              <a:t>s</a:t>
            </a:r>
            <a:r>
              <a:rPr lang="en-GB" sz="2400" dirty="0"/>
              <a:t> at risk of poverty and social exclusion</a:t>
            </a:r>
            <a:r>
              <a:rPr lang="hu-HU" sz="2400" dirty="0"/>
              <a:t> </a:t>
            </a:r>
          </a:p>
          <a:p>
            <a:r>
              <a:rPr lang="en-GB" sz="2400" dirty="0"/>
              <a:t>55.5%</a:t>
            </a:r>
            <a:r>
              <a:rPr lang="hu-HU" sz="2400" dirty="0"/>
              <a:t> of </a:t>
            </a:r>
            <a:r>
              <a:rPr lang="hu-HU" sz="2400" dirty="0" err="1"/>
              <a:t>Gypsy</a:t>
            </a:r>
            <a:r>
              <a:rPr lang="hu-HU" sz="2400" dirty="0"/>
              <a:t> </a:t>
            </a:r>
            <a:r>
              <a:rPr lang="hu-HU" sz="2400" dirty="0" err="1"/>
              <a:t>children</a:t>
            </a:r>
            <a:r>
              <a:rPr lang="hu-HU" sz="2400" dirty="0"/>
              <a:t> a</a:t>
            </a:r>
            <a:r>
              <a:rPr lang="en-GB" sz="2400" dirty="0"/>
              <a:t>re living in severe material deprivation</a:t>
            </a:r>
            <a:endParaRPr lang="hu-HU" sz="2400" dirty="0"/>
          </a:p>
          <a:p>
            <a:r>
              <a:rPr lang="hu-HU" sz="2400" dirty="0" err="1"/>
              <a:t>Residential</a:t>
            </a:r>
            <a:r>
              <a:rPr lang="hu-HU" sz="2400" dirty="0"/>
              <a:t> and </a:t>
            </a:r>
            <a:r>
              <a:rPr lang="hu-HU" sz="2400" dirty="0" err="1"/>
              <a:t>school</a:t>
            </a:r>
            <a:r>
              <a:rPr lang="hu-HU" sz="2400" dirty="0"/>
              <a:t> </a:t>
            </a:r>
            <a:r>
              <a:rPr lang="hu-HU" sz="2400" dirty="0" err="1"/>
              <a:t>segregation</a:t>
            </a:r>
            <a:r>
              <a:rPr lang="hu-HU" sz="2400" dirty="0"/>
              <a:t> (</a:t>
            </a:r>
            <a:r>
              <a:rPr lang="en-GB" sz="2400" dirty="0"/>
              <a:t>In 15% of schools the percentage of Gypsy children was over 40%, in 10% of schools it was more than 50%. There were 52 schools where 90% of the students were Gypsy and in 34 schools it was 95%. The competency results showed that when the proportion of Gypsy students rose above 10% the average school performance began to decrease</a:t>
            </a:r>
            <a:r>
              <a:rPr lang="hu-HU" sz="2400" dirty="0"/>
              <a:t>)</a:t>
            </a:r>
          </a:p>
          <a:p>
            <a:pPr lvl="0"/>
            <a:r>
              <a:rPr lang="hu-HU" sz="2400" dirty="0" err="1"/>
              <a:t>Early</a:t>
            </a:r>
            <a:r>
              <a:rPr lang="hu-HU" sz="2400" dirty="0"/>
              <a:t> </a:t>
            </a:r>
            <a:r>
              <a:rPr lang="hu-HU" sz="2400" dirty="0" err="1"/>
              <a:t>school</a:t>
            </a:r>
            <a:r>
              <a:rPr lang="hu-HU" sz="2400" dirty="0"/>
              <a:t> </a:t>
            </a:r>
            <a:r>
              <a:rPr lang="hu-HU" sz="2400" dirty="0" err="1"/>
              <a:t>leaving</a:t>
            </a:r>
            <a:r>
              <a:rPr lang="hu-HU" sz="2400" dirty="0"/>
              <a:t>, </a:t>
            </a:r>
            <a:r>
              <a:rPr lang="hu-HU" sz="2400" dirty="0" err="1"/>
              <a:t>low</a:t>
            </a:r>
            <a:r>
              <a:rPr lang="hu-HU" sz="2400" dirty="0"/>
              <a:t> </a:t>
            </a:r>
            <a:r>
              <a:rPr lang="hu-HU" sz="2400" dirty="0" err="1"/>
              <a:t>educational</a:t>
            </a:r>
            <a:r>
              <a:rPr lang="hu-HU" sz="2400" dirty="0"/>
              <a:t> </a:t>
            </a:r>
            <a:r>
              <a:rPr lang="hu-HU" sz="2400" dirty="0" err="1"/>
              <a:t>level</a:t>
            </a:r>
            <a:r>
              <a:rPr lang="hu-HU" sz="2400" dirty="0"/>
              <a:t> (</a:t>
            </a:r>
            <a:r>
              <a:rPr lang="en-GB" sz="2400" dirty="0"/>
              <a:t>6.97% of </a:t>
            </a:r>
            <a:r>
              <a:rPr lang="hu-HU" sz="2400" dirty="0" err="1"/>
              <a:t>Gypsy</a:t>
            </a:r>
            <a:r>
              <a:rPr lang="hu-HU" sz="2400" dirty="0"/>
              <a:t> </a:t>
            </a:r>
            <a:r>
              <a:rPr lang="hu-HU" sz="2400" dirty="0" err="1"/>
              <a:t>children</a:t>
            </a:r>
            <a:r>
              <a:rPr lang="hu-HU" sz="2400" dirty="0"/>
              <a:t> </a:t>
            </a:r>
            <a:r>
              <a:rPr lang="en-GB" sz="2400" dirty="0"/>
              <a:t>do not finish primary school</a:t>
            </a:r>
            <a:r>
              <a:rPr lang="hu-HU" sz="2400" dirty="0"/>
              <a:t>, </a:t>
            </a:r>
            <a:r>
              <a:rPr lang="en-GB" sz="2400" dirty="0"/>
              <a:t>4.39% do not </a:t>
            </a:r>
            <a:r>
              <a:rPr lang="en-GB" sz="2400" dirty="0" err="1"/>
              <a:t>enroll</a:t>
            </a:r>
            <a:r>
              <a:rPr lang="en-GB" sz="2400" dirty="0"/>
              <a:t> in secondary or V</a:t>
            </a:r>
            <a:r>
              <a:rPr lang="hu-HU" sz="2400" dirty="0"/>
              <a:t>ET</a:t>
            </a:r>
            <a:r>
              <a:rPr lang="en-GB" sz="2400" dirty="0"/>
              <a:t> school</a:t>
            </a:r>
            <a:r>
              <a:rPr lang="hu-HU" sz="2400" dirty="0"/>
              <a:t>, </a:t>
            </a:r>
            <a:r>
              <a:rPr lang="en-GB" sz="2400" dirty="0"/>
              <a:t>42.35% drop out of secondary or VET schools</a:t>
            </a:r>
            <a:r>
              <a:rPr lang="hu-HU" sz="2400" dirty="0"/>
              <a:t>, </a:t>
            </a:r>
            <a:r>
              <a:rPr lang="en-GB" sz="2400" dirty="0"/>
              <a:t>24.69% obtain vocational school qualifications</a:t>
            </a:r>
            <a:r>
              <a:rPr lang="hu-HU" sz="2400" dirty="0"/>
              <a:t>, </a:t>
            </a:r>
            <a:r>
              <a:rPr lang="en-GB" sz="2400" dirty="0"/>
              <a:t>21.59% pass leaving exams and complete secondary school</a:t>
            </a:r>
            <a:r>
              <a:rPr lang="hu-HU" sz="2400" dirty="0"/>
              <a:t>, </a:t>
            </a:r>
            <a:r>
              <a:rPr lang="en-GB" sz="2400" dirty="0"/>
              <a:t>4.21% start higher education</a:t>
            </a:r>
            <a:r>
              <a:rPr lang="hu-HU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97567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838655" cy="936104"/>
          </a:xfrm>
        </p:spPr>
        <p:txBody>
          <a:bodyPr>
            <a:normAutofit/>
          </a:bodyPr>
          <a:lstStyle/>
          <a:p>
            <a:r>
              <a:rPr lang="hu-HU" dirty="0" err="1"/>
              <a:t>Hungarian</a:t>
            </a:r>
            <a:r>
              <a:rPr lang="hu-HU" dirty="0"/>
              <a:t> </a:t>
            </a:r>
            <a:r>
              <a:rPr lang="hu-HU" dirty="0" err="1"/>
              <a:t>slums</a:t>
            </a:r>
            <a:endParaRPr lang="hu-HU" dirty="0"/>
          </a:p>
        </p:txBody>
      </p:sp>
      <p:pic>
        <p:nvPicPr>
          <p:cNvPr id="4" name="Tartalom helye 7">
            <a:extLst>
              <a:ext uri="{FF2B5EF4-FFF2-40B4-BE49-F238E27FC236}">
                <a16:creationId xmlns:a16="http://schemas.microsoft.com/office/drawing/2014/main" xmlns="" id="{C3A74C36-75DE-4BEB-ABBE-01C7C9CDC3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52536" y="3048000"/>
            <a:ext cx="5715000" cy="3810000"/>
          </a:xfr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xmlns="" id="{53AD796F-6C2A-4A77-8DD0-CB9575EA1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383" y="3557778"/>
            <a:ext cx="3895192" cy="3300222"/>
          </a:xfrm>
          <a:prstGeom prst="rect">
            <a:avLst/>
          </a:prstGeom>
        </p:spPr>
      </p:pic>
      <p:pic>
        <p:nvPicPr>
          <p:cNvPr id="6" name="Tartalom helye 6">
            <a:extLst>
              <a:ext uri="{FF2B5EF4-FFF2-40B4-BE49-F238E27FC236}">
                <a16:creationId xmlns:a16="http://schemas.microsoft.com/office/drawing/2014/main" xmlns="" id="{5D38265F-006B-4CC4-9264-F7F52E5940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919" y="836712"/>
            <a:ext cx="4677946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232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8171742-AEC1-4444-A4DB-9265EA8F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Children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 (2011)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8C38E3B3-384A-496B-83B6-81C7564BEC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/>
              <a:t>Abused</a:t>
            </a:r>
            <a:r>
              <a:rPr lang="hu-HU" dirty="0"/>
              <a:t> and </a:t>
            </a:r>
            <a:r>
              <a:rPr lang="hu-HU" dirty="0" err="1"/>
              <a:t>neglected</a:t>
            </a:r>
            <a:r>
              <a:rPr lang="hu-HU" dirty="0"/>
              <a:t> </a:t>
            </a:r>
            <a:r>
              <a:rPr lang="hu-HU" dirty="0" err="1"/>
              <a:t>children</a:t>
            </a:r>
            <a:endParaRPr lang="hu-HU" dirty="0"/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C8F9E041-69BC-4ECA-B106-91E48FEEA0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err="1"/>
              <a:t>Physically</a:t>
            </a:r>
            <a:r>
              <a:rPr lang="hu-HU" dirty="0"/>
              <a:t> </a:t>
            </a:r>
            <a:r>
              <a:rPr lang="hu-HU" dirty="0" err="1"/>
              <a:t>abuse</a:t>
            </a:r>
            <a:r>
              <a:rPr lang="hu-HU" dirty="0"/>
              <a:t> 3 127</a:t>
            </a:r>
          </a:p>
          <a:p>
            <a:r>
              <a:rPr lang="hu-HU" dirty="0" err="1"/>
              <a:t>Psychically</a:t>
            </a:r>
            <a:r>
              <a:rPr lang="hu-HU" dirty="0"/>
              <a:t> </a:t>
            </a:r>
            <a:r>
              <a:rPr lang="hu-HU" dirty="0" err="1"/>
              <a:t>abuse</a:t>
            </a:r>
            <a:r>
              <a:rPr lang="hu-HU" dirty="0"/>
              <a:t> 5 499</a:t>
            </a:r>
          </a:p>
          <a:p>
            <a:r>
              <a:rPr lang="hu-HU" dirty="0" err="1"/>
              <a:t>Sexually</a:t>
            </a:r>
            <a:r>
              <a:rPr lang="hu-HU" dirty="0"/>
              <a:t> </a:t>
            </a:r>
            <a:r>
              <a:rPr lang="hu-HU" dirty="0" err="1"/>
              <a:t>abuse</a:t>
            </a:r>
            <a:r>
              <a:rPr lang="hu-HU" dirty="0"/>
              <a:t> 374</a:t>
            </a:r>
          </a:p>
          <a:p>
            <a:r>
              <a:rPr lang="hu-HU" b="1" dirty="0"/>
              <a:t>Total </a:t>
            </a:r>
            <a:r>
              <a:rPr lang="hu-HU" b="1" dirty="0" err="1"/>
              <a:t>abuse</a:t>
            </a:r>
            <a:r>
              <a:rPr lang="hu-HU" b="1" dirty="0"/>
              <a:t> 9 000</a:t>
            </a:r>
            <a:endParaRPr lang="hu-HU" dirty="0"/>
          </a:p>
          <a:p>
            <a:r>
              <a:rPr lang="hu-HU" dirty="0" err="1"/>
              <a:t>Physically</a:t>
            </a:r>
            <a:r>
              <a:rPr lang="hu-HU" dirty="0"/>
              <a:t> </a:t>
            </a:r>
            <a:r>
              <a:rPr lang="hu-HU" dirty="0" err="1"/>
              <a:t>neglect</a:t>
            </a:r>
            <a:r>
              <a:rPr lang="hu-HU" dirty="0"/>
              <a:t> 12 362</a:t>
            </a:r>
          </a:p>
          <a:p>
            <a:r>
              <a:rPr lang="hu-HU" dirty="0" err="1"/>
              <a:t>Psychically</a:t>
            </a:r>
            <a:r>
              <a:rPr lang="hu-HU" dirty="0"/>
              <a:t> </a:t>
            </a:r>
            <a:r>
              <a:rPr lang="hu-HU" dirty="0" err="1"/>
              <a:t>neglect</a:t>
            </a:r>
            <a:r>
              <a:rPr lang="hu-HU" dirty="0"/>
              <a:t> 9 741</a:t>
            </a:r>
          </a:p>
          <a:p>
            <a:r>
              <a:rPr lang="hu-HU" b="1" dirty="0"/>
              <a:t>Total </a:t>
            </a:r>
            <a:r>
              <a:rPr lang="hu-HU" b="1" dirty="0" err="1"/>
              <a:t>neglect</a:t>
            </a:r>
            <a:r>
              <a:rPr lang="hu-HU" b="1" dirty="0"/>
              <a:t> 22 103</a:t>
            </a:r>
            <a:endParaRPr lang="hu-HU" dirty="0"/>
          </a:p>
          <a:p>
            <a:endParaRPr lang="hu-HU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309188D6-D465-4C68-B590-882F7A243D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/>
              <a:t>Minors</a:t>
            </a:r>
            <a:r>
              <a:rPr lang="hu-HU" dirty="0"/>
              <a:t> of </a:t>
            </a:r>
            <a:r>
              <a:rPr lang="hu-HU" dirty="0" err="1"/>
              <a:t>risk</a:t>
            </a:r>
            <a:r>
              <a:rPr lang="hu-HU" dirty="0"/>
              <a:t> </a:t>
            </a:r>
            <a:r>
              <a:rPr lang="hu-HU" dirty="0" err="1"/>
              <a:t>registered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reasons</a:t>
            </a:r>
            <a:r>
              <a:rPr lang="hu-HU" dirty="0"/>
              <a:t> of</a:t>
            </a:r>
          </a:p>
          <a:p>
            <a:endParaRPr lang="hu-HU" dirty="0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AF98671F-425F-4E06-8B84-190059ABAF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 err="1"/>
              <a:t>Environment</a:t>
            </a:r>
            <a:r>
              <a:rPr lang="hu-HU" dirty="0"/>
              <a:t> (47 151)</a:t>
            </a:r>
          </a:p>
          <a:p>
            <a:r>
              <a:rPr lang="hu-HU" dirty="0" err="1"/>
              <a:t>Behaviour</a:t>
            </a:r>
            <a:r>
              <a:rPr lang="hu-HU" dirty="0"/>
              <a:t> (51 041)</a:t>
            </a:r>
          </a:p>
          <a:p>
            <a:r>
              <a:rPr lang="hu-HU" dirty="0" err="1"/>
              <a:t>Means</a:t>
            </a:r>
            <a:r>
              <a:rPr lang="hu-HU" dirty="0"/>
              <a:t> (92 146)</a:t>
            </a:r>
          </a:p>
          <a:p>
            <a:r>
              <a:rPr lang="hu-HU" dirty="0"/>
              <a:t>Health (7 610)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5726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dirty="0"/>
              <a:t>The </a:t>
            </a:r>
            <a:r>
              <a:rPr lang="hu-HU" sz="2800" dirty="0" err="1"/>
              <a:t>structure</a:t>
            </a:r>
            <a:r>
              <a:rPr lang="hu-HU" sz="2800" dirty="0"/>
              <a:t> of </a:t>
            </a:r>
            <a:r>
              <a:rPr lang="hu-HU" sz="2800" dirty="0" err="1"/>
              <a:t>the</a:t>
            </a:r>
            <a:r>
              <a:rPr lang="hu-HU" sz="2800" dirty="0"/>
              <a:t> </a:t>
            </a:r>
            <a:r>
              <a:rPr lang="hu-HU" sz="2800" dirty="0" err="1"/>
              <a:t>child</a:t>
            </a:r>
            <a:r>
              <a:rPr lang="hu-HU" sz="2800" dirty="0"/>
              <a:t> </a:t>
            </a:r>
            <a:r>
              <a:rPr lang="hu-HU" sz="2800" dirty="0" err="1"/>
              <a:t>protection</a:t>
            </a:r>
            <a:r>
              <a:rPr lang="hu-HU" sz="2800" dirty="0"/>
              <a:t> </a:t>
            </a:r>
            <a:r>
              <a:rPr lang="hu-HU" sz="2800" dirty="0" err="1"/>
              <a:t>system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u-HU" dirty="0"/>
              <a:t>Financial </a:t>
            </a:r>
            <a:r>
              <a:rPr lang="hu-HU" dirty="0" err="1"/>
              <a:t>supports</a:t>
            </a:r>
            <a:r>
              <a:rPr lang="hu-HU" dirty="0"/>
              <a:t>, </a:t>
            </a:r>
            <a:r>
              <a:rPr lang="hu-HU" dirty="0" err="1"/>
              <a:t>benefits</a:t>
            </a:r>
            <a:r>
              <a:rPr lang="hu-HU" dirty="0"/>
              <a:t> in-</a:t>
            </a:r>
            <a:r>
              <a:rPr lang="hu-HU" dirty="0" err="1"/>
              <a:t>kind</a:t>
            </a:r>
            <a:r>
              <a:rPr lang="hu-HU" dirty="0"/>
              <a:t> (</a:t>
            </a:r>
            <a:r>
              <a:rPr lang="hu-HU" dirty="0" err="1"/>
              <a:t>e.g</a:t>
            </a:r>
            <a:r>
              <a:rPr lang="hu-HU" dirty="0"/>
              <a:t>. </a:t>
            </a:r>
            <a:r>
              <a:rPr lang="hu-HU" dirty="0" err="1"/>
              <a:t>regular</a:t>
            </a:r>
            <a:r>
              <a:rPr lang="hu-HU" dirty="0"/>
              <a:t>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benefits</a:t>
            </a:r>
            <a:r>
              <a:rPr lang="hu-HU" dirty="0"/>
              <a:t>, free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cheap</a:t>
            </a:r>
            <a:r>
              <a:rPr lang="hu-HU" dirty="0"/>
              <a:t> </a:t>
            </a:r>
            <a:r>
              <a:rPr lang="hu-HU" dirty="0" err="1"/>
              <a:t>meals</a:t>
            </a:r>
            <a:r>
              <a:rPr lang="hu-HU" dirty="0"/>
              <a:t> in </a:t>
            </a:r>
            <a:r>
              <a:rPr lang="hu-HU" dirty="0" err="1"/>
              <a:t>educational</a:t>
            </a:r>
            <a:r>
              <a:rPr lang="hu-HU" dirty="0"/>
              <a:t> </a:t>
            </a:r>
            <a:r>
              <a:rPr lang="hu-HU" dirty="0" err="1"/>
              <a:t>institutions</a:t>
            </a:r>
            <a:r>
              <a:rPr lang="hu-HU" dirty="0"/>
              <a:t>, free </a:t>
            </a:r>
            <a:r>
              <a:rPr lang="hu-HU" dirty="0" err="1"/>
              <a:t>course</a:t>
            </a:r>
            <a:r>
              <a:rPr lang="hu-HU" dirty="0"/>
              <a:t> </a:t>
            </a:r>
            <a:r>
              <a:rPr lang="hu-HU" dirty="0" err="1"/>
              <a:t>books</a:t>
            </a:r>
            <a:r>
              <a:rPr lang="hu-HU" dirty="0"/>
              <a:t>, </a:t>
            </a:r>
            <a:r>
              <a:rPr lang="hu-HU" dirty="0" err="1"/>
              <a:t>after-care</a:t>
            </a:r>
            <a:r>
              <a:rPr lang="hu-HU" dirty="0"/>
              <a:t> </a:t>
            </a:r>
            <a:r>
              <a:rPr lang="hu-HU" dirty="0" err="1"/>
              <a:t>provision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Basic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services</a:t>
            </a:r>
            <a:endParaRPr lang="hu-HU" dirty="0"/>
          </a:p>
          <a:p>
            <a:pPr lvl="0"/>
            <a:r>
              <a:rPr lang="hu-HU" dirty="0"/>
              <a:t>Professional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services</a:t>
            </a:r>
            <a:endParaRPr lang="hu-HU" dirty="0"/>
          </a:p>
          <a:p>
            <a:pPr lvl="0"/>
            <a:r>
              <a:rPr lang="hu-HU" dirty="0" err="1"/>
              <a:t>Administrative</a:t>
            </a:r>
            <a:r>
              <a:rPr lang="hu-HU" dirty="0"/>
              <a:t> </a:t>
            </a:r>
            <a:r>
              <a:rPr lang="hu-HU" dirty="0" err="1"/>
              <a:t>measures</a:t>
            </a:r>
            <a:r>
              <a:rPr lang="hu-HU" dirty="0"/>
              <a:t> (</a:t>
            </a:r>
            <a:r>
              <a:rPr lang="hu-HU" dirty="0" err="1"/>
              <a:t>placement</a:t>
            </a:r>
            <a:r>
              <a:rPr lang="hu-HU" dirty="0"/>
              <a:t> </a:t>
            </a:r>
            <a:r>
              <a:rPr lang="hu-HU" dirty="0" err="1"/>
              <a:t>under</a:t>
            </a:r>
            <a:r>
              <a:rPr lang="hu-HU" dirty="0"/>
              <a:t> </a:t>
            </a:r>
            <a:r>
              <a:rPr lang="hu-HU" dirty="0" err="1"/>
              <a:t>protection</a:t>
            </a:r>
            <a:r>
              <a:rPr lang="hu-HU" b="1" dirty="0"/>
              <a:t>, </a:t>
            </a:r>
            <a:r>
              <a:rPr lang="en-US" dirty="0"/>
              <a:t>taking the child out of its family and acceptance of the child in another family (</a:t>
            </a:r>
            <a:r>
              <a:rPr lang="hu-HU" dirty="0"/>
              <a:t>családba fogadás</a:t>
            </a:r>
            <a:r>
              <a:rPr lang="en-US" dirty="0"/>
              <a:t>)</a:t>
            </a:r>
            <a:r>
              <a:rPr lang="hu-HU" dirty="0"/>
              <a:t>,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placement</a:t>
            </a:r>
            <a:r>
              <a:rPr lang="hu-HU" dirty="0"/>
              <a:t> (ideiglenes hatályú elhelyezés), </a:t>
            </a:r>
            <a:r>
              <a:rPr lang="hu-HU" dirty="0" err="1"/>
              <a:t>foster</a:t>
            </a:r>
            <a:r>
              <a:rPr lang="hu-HU" dirty="0"/>
              <a:t> </a:t>
            </a:r>
            <a:r>
              <a:rPr lang="hu-HU" dirty="0" err="1"/>
              <a:t>care</a:t>
            </a:r>
            <a:r>
              <a:rPr lang="hu-HU" dirty="0"/>
              <a:t> (nevelésbe vétel), </a:t>
            </a:r>
            <a:r>
              <a:rPr lang="hu-HU" dirty="0" err="1"/>
              <a:t>adoption</a:t>
            </a:r>
            <a:r>
              <a:rPr lang="hu-HU" dirty="0"/>
              <a:t>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60102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Basic </a:t>
            </a:r>
            <a:r>
              <a:rPr lang="hu-HU" dirty="0" err="1"/>
              <a:t>services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u-HU" dirty="0"/>
              <a:t>Basic </a:t>
            </a:r>
            <a:r>
              <a:rPr lang="hu-HU" dirty="0" err="1"/>
              <a:t>care</a:t>
            </a:r>
            <a:r>
              <a:rPr lang="hu-HU" dirty="0"/>
              <a:t> </a:t>
            </a:r>
            <a:r>
              <a:rPr lang="hu-HU" dirty="0" err="1"/>
              <a:t>level’s</a:t>
            </a:r>
            <a:r>
              <a:rPr lang="hu-HU" dirty="0"/>
              <a:t> </a:t>
            </a:r>
            <a:r>
              <a:rPr lang="hu-HU" dirty="0" err="1"/>
              <a:t>aims</a:t>
            </a:r>
            <a:r>
              <a:rPr lang="hu-HU" dirty="0"/>
              <a:t>: </a:t>
            </a:r>
            <a:r>
              <a:rPr lang="hu-HU" dirty="0" err="1"/>
              <a:t>preventing</a:t>
            </a:r>
            <a:r>
              <a:rPr lang="hu-HU" dirty="0"/>
              <a:t>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endangerment</a:t>
            </a:r>
            <a:r>
              <a:rPr lang="hu-HU" dirty="0"/>
              <a:t> and </a:t>
            </a:r>
            <a:r>
              <a:rPr lang="hu-HU" dirty="0" err="1"/>
              <a:t>facilitating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bringing-up</a:t>
            </a:r>
            <a:r>
              <a:rPr lang="hu-HU" dirty="0"/>
              <a:t> of </a:t>
            </a:r>
            <a:r>
              <a:rPr lang="hu-HU" dirty="0" err="1"/>
              <a:t>children</a:t>
            </a:r>
            <a:r>
              <a:rPr lang="hu-HU" dirty="0"/>
              <a:t> in </a:t>
            </a:r>
            <a:r>
              <a:rPr lang="hu-HU" dirty="0" err="1"/>
              <a:t>families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family</a:t>
            </a:r>
            <a:r>
              <a:rPr lang="hu-HU" dirty="0"/>
              <a:t> and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welfare</a:t>
            </a:r>
            <a:r>
              <a:rPr lang="hu-HU" dirty="0"/>
              <a:t> </a:t>
            </a:r>
            <a:r>
              <a:rPr lang="hu-HU" dirty="0" err="1"/>
              <a:t>services</a:t>
            </a:r>
            <a:r>
              <a:rPr lang="hu-HU" dirty="0"/>
              <a:t> in </a:t>
            </a:r>
            <a:r>
              <a:rPr lang="hu-HU" dirty="0" err="1"/>
              <a:t>settlements</a:t>
            </a:r>
            <a:r>
              <a:rPr lang="hu-HU" dirty="0"/>
              <a:t>, </a:t>
            </a:r>
            <a:r>
              <a:rPr lang="hu-HU" dirty="0" err="1"/>
              <a:t>family</a:t>
            </a:r>
            <a:r>
              <a:rPr lang="hu-HU" dirty="0"/>
              <a:t> and </a:t>
            </a: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welfare</a:t>
            </a:r>
            <a:r>
              <a:rPr lang="hu-HU" dirty="0"/>
              <a:t> </a:t>
            </a:r>
            <a:r>
              <a:rPr lang="hu-HU" dirty="0" err="1"/>
              <a:t>centres</a:t>
            </a:r>
            <a:r>
              <a:rPr lang="hu-HU" dirty="0"/>
              <a:t> in </a:t>
            </a:r>
            <a:r>
              <a:rPr lang="hu-HU" dirty="0" err="1"/>
              <a:t>districts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financial</a:t>
            </a:r>
            <a:r>
              <a:rPr lang="hu-HU" dirty="0"/>
              <a:t> </a:t>
            </a:r>
            <a:r>
              <a:rPr lang="hu-HU" dirty="0" err="1"/>
              <a:t>support</a:t>
            </a:r>
            <a:r>
              <a:rPr lang="hu-HU" dirty="0"/>
              <a:t> and </a:t>
            </a:r>
            <a:r>
              <a:rPr lang="hu-HU" dirty="0" err="1"/>
              <a:t>benefits</a:t>
            </a:r>
            <a:r>
              <a:rPr lang="hu-HU" dirty="0"/>
              <a:t>-in-</a:t>
            </a:r>
            <a:r>
              <a:rPr lang="hu-HU" dirty="0" err="1"/>
              <a:t>kind</a:t>
            </a:r>
            <a:r>
              <a:rPr lang="hu-HU" dirty="0"/>
              <a:t>, </a:t>
            </a:r>
          </a:p>
          <a:p>
            <a:pPr marL="0" indent="0">
              <a:buNone/>
            </a:pPr>
            <a:r>
              <a:rPr lang="hu-HU" dirty="0" err="1"/>
              <a:t>child</a:t>
            </a:r>
            <a:r>
              <a:rPr lang="hu-HU" dirty="0"/>
              <a:t> </a:t>
            </a:r>
            <a:r>
              <a:rPr lang="hu-HU" dirty="0" err="1"/>
              <a:t>welfare</a:t>
            </a:r>
            <a:r>
              <a:rPr lang="hu-HU" dirty="0"/>
              <a:t> service: </a:t>
            </a:r>
            <a:r>
              <a:rPr lang="hu-HU" dirty="0" err="1"/>
              <a:t>individual</a:t>
            </a:r>
            <a:r>
              <a:rPr lang="hu-HU" dirty="0"/>
              <a:t> </a:t>
            </a:r>
            <a:r>
              <a:rPr lang="hu-HU" dirty="0" err="1"/>
              <a:t>case</a:t>
            </a:r>
            <a:r>
              <a:rPr lang="hu-HU" dirty="0"/>
              <a:t> management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endangered</a:t>
            </a:r>
            <a:r>
              <a:rPr lang="hu-HU" dirty="0"/>
              <a:t> </a:t>
            </a:r>
            <a:r>
              <a:rPr lang="hu-HU" dirty="0" err="1"/>
              <a:t>child</a:t>
            </a:r>
            <a:r>
              <a:rPr lang="hu-HU" dirty="0"/>
              <a:t>, </a:t>
            </a:r>
            <a:r>
              <a:rPr lang="hu-HU" dirty="0" err="1"/>
              <a:t>family</a:t>
            </a:r>
            <a:r>
              <a:rPr lang="hu-HU" dirty="0"/>
              <a:t> in-team </a:t>
            </a: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aimed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eliminating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endangering</a:t>
            </a:r>
            <a:r>
              <a:rPr lang="hu-HU" dirty="0"/>
              <a:t> </a:t>
            </a:r>
            <a:r>
              <a:rPr lang="hu-HU" dirty="0" err="1"/>
              <a:t>factors</a:t>
            </a:r>
            <a:r>
              <a:rPr lang="hu-HU" dirty="0"/>
              <a:t>, and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provision</a:t>
            </a:r>
            <a:r>
              <a:rPr lang="hu-HU" dirty="0"/>
              <a:t> of </a:t>
            </a:r>
            <a:r>
              <a:rPr lang="hu-HU" dirty="0" err="1"/>
              <a:t>services</a:t>
            </a:r>
            <a:r>
              <a:rPr lang="hu-HU" dirty="0"/>
              <a:t> </a:t>
            </a:r>
            <a:r>
              <a:rPr lang="hu-HU" dirty="0" err="1"/>
              <a:t>aimed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meeting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children’s</a:t>
            </a:r>
            <a:r>
              <a:rPr lang="hu-HU" dirty="0"/>
              <a:t> </a:t>
            </a:r>
            <a:r>
              <a:rPr lang="hu-HU" dirty="0" err="1"/>
              <a:t>daily</a:t>
            </a:r>
            <a:r>
              <a:rPr lang="hu-HU" dirty="0"/>
              <a:t> </a:t>
            </a:r>
            <a:r>
              <a:rPr lang="hu-HU" dirty="0" err="1"/>
              <a:t>needs</a:t>
            </a:r>
            <a:r>
              <a:rPr lang="hu-HU" dirty="0"/>
              <a:t>,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full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partial</a:t>
            </a:r>
            <a:r>
              <a:rPr lang="hu-HU" dirty="0"/>
              <a:t> </a:t>
            </a:r>
            <a:r>
              <a:rPr lang="hu-HU" dirty="0" err="1"/>
              <a:t>takeover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child’s</a:t>
            </a:r>
            <a:r>
              <a:rPr lang="hu-HU" dirty="0"/>
              <a:t> </a:t>
            </a:r>
            <a:r>
              <a:rPr lang="hu-HU" dirty="0" err="1"/>
              <a:t>care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a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basis</a:t>
            </a:r>
            <a:r>
              <a:rPr lang="hu-HU" dirty="0"/>
              <a:t>  (</a:t>
            </a:r>
            <a:r>
              <a:rPr lang="hu-HU" dirty="0" err="1"/>
              <a:t>voluntary</a:t>
            </a:r>
            <a:r>
              <a:rPr lang="hu-HU" dirty="0"/>
              <a:t>)</a:t>
            </a:r>
          </a:p>
          <a:p>
            <a:pPr marL="0" indent="0">
              <a:buNone/>
            </a:pPr>
            <a:r>
              <a:rPr lang="en-US" dirty="0"/>
              <a:t>day-time care of children and temporary</a:t>
            </a:r>
            <a:r>
              <a:rPr lang="hu-HU" dirty="0"/>
              <a:t> </a:t>
            </a:r>
            <a:r>
              <a:rPr lang="hu-HU" dirty="0" err="1"/>
              <a:t>care</a:t>
            </a:r>
            <a:r>
              <a:rPr lang="hu-HU" dirty="0"/>
              <a:t> of </a:t>
            </a:r>
            <a:r>
              <a:rPr lang="hu-HU" dirty="0" err="1"/>
              <a:t>children</a:t>
            </a:r>
            <a:r>
              <a:rPr lang="hu-HU" dirty="0"/>
              <a:t>, </a:t>
            </a:r>
            <a:r>
              <a:rPr lang="hu-HU" dirty="0" err="1"/>
              <a:t>parents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request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get</a:t>
            </a:r>
            <a:r>
              <a:rPr lang="hu-HU" dirty="0"/>
              <a:t> </a:t>
            </a:r>
            <a:r>
              <a:rPr lang="hu-HU" dirty="0" err="1"/>
              <a:t>their</a:t>
            </a:r>
            <a:r>
              <a:rPr lang="hu-HU" dirty="0"/>
              <a:t> </a:t>
            </a:r>
            <a:r>
              <a:rPr lang="hu-HU" dirty="0" err="1"/>
              <a:t>children</a:t>
            </a:r>
            <a:r>
              <a:rPr lang="hu-HU" dirty="0"/>
              <a:t> back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any</a:t>
            </a:r>
            <a:r>
              <a:rPr lang="hu-HU" dirty="0"/>
              <a:t> </a:t>
            </a:r>
            <a:r>
              <a:rPr lang="hu-HU" dirty="0" err="1"/>
              <a:t>point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parental</a:t>
            </a:r>
            <a:r>
              <a:rPr lang="hu-HU" dirty="0"/>
              <a:t> </a:t>
            </a:r>
            <a:r>
              <a:rPr lang="hu-HU" dirty="0" err="1"/>
              <a:t>rights</a:t>
            </a:r>
            <a:r>
              <a:rPr lang="hu-HU" dirty="0"/>
              <a:t> of </a:t>
            </a:r>
            <a:r>
              <a:rPr lang="hu-HU" dirty="0" err="1"/>
              <a:t>supervision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affected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time</a:t>
            </a:r>
            <a:r>
              <a:rPr lang="hu-HU" dirty="0"/>
              <a:t>, </a:t>
            </a:r>
          </a:p>
          <a:p>
            <a:pPr marL="0" indent="0">
              <a:buNone/>
            </a:pPr>
            <a:r>
              <a:rPr lang="hu-HU" dirty="0" err="1"/>
              <a:t>Placement</a:t>
            </a:r>
            <a:r>
              <a:rPr lang="hu-HU" dirty="0"/>
              <a:t> of </a:t>
            </a:r>
            <a:r>
              <a:rPr lang="hu-HU" dirty="0" err="1"/>
              <a:t>children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substitute</a:t>
            </a:r>
            <a:r>
              <a:rPr lang="hu-HU" dirty="0"/>
              <a:t> </a:t>
            </a:r>
            <a:r>
              <a:rPr lang="hu-HU" dirty="0" err="1"/>
              <a:t>parents</a:t>
            </a:r>
            <a:r>
              <a:rPr lang="hu-HU" dirty="0"/>
              <a:t>/ in </a:t>
            </a:r>
            <a:r>
              <a:rPr lang="hu-HU" dirty="0" err="1"/>
              <a:t>Children’s</a:t>
            </a:r>
            <a:r>
              <a:rPr lang="hu-HU" dirty="0"/>
              <a:t>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home</a:t>
            </a:r>
            <a:r>
              <a:rPr lang="hu-HU" dirty="0"/>
              <a:t> (1200 </a:t>
            </a:r>
            <a:r>
              <a:rPr lang="hu-HU" dirty="0" err="1"/>
              <a:t>children</a:t>
            </a:r>
            <a:r>
              <a:rPr lang="hu-HU" dirty="0"/>
              <a:t>)/ </a:t>
            </a:r>
            <a:r>
              <a:rPr lang="hu-HU" dirty="0" err="1"/>
              <a:t>temporary</a:t>
            </a:r>
            <a:r>
              <a:rPr lang="hu-HU" dirty="0"/>
              <a:t> </a:t>
            </a:r>
            <a:r>
              <a:rPr lang="hu-HU" dirty="0" err="1"/>
              <a:t>home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families</a:t>
            </a:r>
            <a:r>
              <a:rPr lang="hu-HU" dirty="0"/>
              <a:t> (</a:t>
            </a:r>
            <a:r>
              <a:rPr lang="hu-HU" i="1" dirty="0"/>
              <a:t>6200 </a:t>
            </a:r>
            <a:r>
              <a:rPr lang="hu-HU" i="1" dirty="0" err="1"/>
              <a:t>children</a:t>
            </a:r>
            <a:r>
              <a:rPr lang="hu-HU" i="1" dirty="0"/>
              <a:t>) (</a:t>
            </a:r>
            <a:r>
              <a:rPr lang="hu-HU" dirty="0" err="1"/>
              <a:t>for</a:t>
            </a:r>
            <a:r>
              <a:rPr lang="hu-HU" dirty="0"/>
              <a:t> a maximum of 12 </a:t>
            </a:r>
            <a:r>
              <a:rPr lang="hu-HU" dirty="0" err="1"/>
              <a:t>months</a:t>
            </a:r>
            <a:r>
              <a:rPr lang="hu-HU" dirty="0"/>
              <a:t>)</a:t>
            </a:r>
          </a:p>
          <a:p>
            <a:pPr marL="0" indent="0">
              <a:buNone/>
            </a:pPr>
            <a:r>
              <a:rPr lang="hu-HU" dirty="0" err="1"/>
              <a:t>Creche</a:t>
            </a:r>
            <a:r>
              <a:rPr lang="hu-HU" dirty="0"/>
              <a:t>, </a:t>
            </a:r>
            <a:r>
              <a:rPr lang="hu-HU" dirty="0" err="1"/>
              <a:t>alternative</a:t>
            </a:r>
            <a:r>
              <a:rPr lang="hu-HU" dirty="0"/>
              <a:t> </a:t>
            </a:r>
            <a:r>
              <a:rPr lang="hu-HU" dirty="0" err="1"/>
              <a:t>daytime</a:t>
            </a:r>
            <a:r>
              <a:rPr lang="hu-HU" dirty="0"/>
              <a:t> </a:t>
            </a:r>
            <a:r>
              <a:rPr lang="hu-HU" dirty="0" err="1"/>
              <a:t>programs</a:t>
            </a:r>
            <a:r>
              <a:rPr lang="hu-HU" dirty="0"/>
              <a:t>, </a:t>
            </a:r>
            <a:r>
              <a:rPr lang="hu-HU" dirty="0" err="1"/>
              <a:t>study</a:t>
            </a:r>
            <a:r>
              <a:rPr lang="hu-HU" dirty="0"/>
              <a:t> </a:t>
            </a:r>
            <a:r>
              <a:rPr lang="hu-HU" dirty="0" err="1"/>
              <a:t>halls</a:t>
            </a:r>
            <a:r>
              <a:rPr lang="hu-HU" dirty="0"/>
              <a:t>, </a:t>
            </a:r>
            <a:r>
              <a:rPr lang="hu-HU" dirty="0" err="1"/>
              <a:t>sure</a:t>
            </a:r>
            <a:r>
              <a:rPr lang="hu-HU" dirty="0"/>
              <a:t> start </a:t>
            </a:r>
            <a:r>
              <a:rPr lang="hu-HU" dirty="0" err="1"/>
              <a:t>children’s</a:t>
            </a:r>
            <a:r>
              <a:rPr lang="hu-HU" dirty="0"/>
              <a:t> </a:t>
            </a:r>
            <a:r>
              <a:rPr lang="hu-HU" dirty="0" err="1"/>
              <a:t>houses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Indication</a:t>
            </a:r>
            <a:r>
              <a:rPr lang="hu-HU" dirty="0"/>
              <a:t> </a:t>
            </a:r>
            <a:r>
              <a:rPr lang="hu-HU" dirty="0" err="1"/>
              <a:t>system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30486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52903" cy="936104"/>
          </a:xfrm>
        </p:spPr>
        <p:txBody>
          <a:bodyPr>
            <a:noAutofit/>
          </a:bodyPr>
          <a:lstStyle/>
          <a:p>
            <a:r>
              <a:rPr lang="hu-HU" sz="2800" dirty="0" err="1"/>
              <a:t>professional</a:t>
            </a:r>
            <a:r>
              <a:rPr lang="hu-HU" sz="2800" dirty="0"/>
              <a:t> </a:t>
            </a:r>
            <a:r>
              <a:rPr lang="hu-HU" sz="2800" dirty="0" err="1"/>
              <a:t>child</a:t>
            </a:r>
            <a:r>
              <a:rPr lang="hu-HU" sz="2800" dirty="0"/>
              <a:t> </a:t>
            </a:r>
            <a:r>
              <a:rPr lang="hu-HU" sz="2800" dirty="0" err="1"/>
              <a:t>protection</a:t>
            </a:r>
            <a:r>
              <a:rPr lang="hu-HU" sz="2800" dirty="0"/>
              <a:t> </a:t>
            </a:r>
            <a:r>
              <a:rPr lang="hu-HU" sz="2800" dirty="0" err="1"/>
              <a:t>services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/>
              <a:t>home</a:t>
            </a:r>
            <a:r>
              <a:rPr lang="hu-HU" dirty="0"/>
              <a:t>-like </a:t>
            </a:r>
            <a:r>
              <a:rPr lang="hu-HU" dirty="0" err="1"/>
              <a:t>provisions</a:t>
            </a:r>
            <a:r>
              <a:rPr lang="hu-HU" dirty="0"/>
              <a:t>: </a:t>
            </a:r>
            <a:r>
              <a:rPr lang="hu-HU" dirty="0" err="1"/>
              <a:t>children’s</a:t>
            </a:r>
            <a:r>
              <a:rPr lang="hu-HU" dirty="0"/>
              <a:t> </a:t>
            </a:r>
            <a:r>
              <a:rPr lang="en-US" dirty="0"/>
              <a:t>homes, foster </a:t>
            </a:r>
            <a:r>
              <a:rPr lang="hu-HU" dirty="0" err="1"/>
              <a:t>parents</a:t>
            </a:r>
            <a:r>
              <a:rPr lang="en-US" dirty="0"/>
              <a:t>, </a:t>
            </a:r>
            <a:r>
              <a:rPr lang="hu-HU" dirty="0" err="1"/>
              <a:t>apartment</a:t>
            </a:r>
            <a:r>
              <a:rPr lang="hu-HU" dirty="0"/>
              <a:t> </a:t>
            </a:r>
            <a:r>
              <a:rPr lang="hu-HU" dirty="0" err="1"/>
              <a:t>home</a:t>
            </a:r>
            <a:endParaRPr lang="hu-HU" dirty="0"/>
          </a:p>
          <a:p>
            <a:pPr marL="0" indent="0">
              <a:buNone/>
            </a:pPr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care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county professional child protection services </a:t>
            </a:r>
            <a:r>
              <a:rPr lang="hu-HU" dirty="0"/>
              <a:t>(</a:t>
            </a:r>
            <a:r>
              <a:rPr lang="hu-HU" dirty="0" err="1"/>
              <a:t>tgysz</a:t>
            </a:r>
            <a:r>
              <a:rPr lang="hu-H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589980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err="1"/>
              <a:t>Problems</a:t>
            </a:r>
            <a:r>
              <a:rPr lang="hu-HU" sz="2800" dirty="0"/>
              <a:t> 1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err="1"/>
              <a:t>Underfunding</a:t>
            </a:r>
            <a:endParaRPr lang="hu-HU" dirty="0"/>
          </a:p>
          <a:p>
            <a:r>
              <a:rPr lang="hu-HU" dirty="0"/>
              <a:t>Low </a:t>
            </a:r>
            <a:r>
              <a:rPr lang="hu-HU" dirty="0" err="1"/>
              <a:t>salary</a:t>
            </a:r>
            <a:endParaRPr lang="hu-HU" dirty="0"/>
          </a:p>
          <a:p>
            <a:r>
              <a:rPr lang="hu-HU" dirty="0" err="1"/>
              <a:t>labour</a:t>
            </a:r>
            <a:r>
              <a:rPr lang="hu-HU" dirty="0"/>
              <a:t> </a:t>
            </a:r>
            <a:r>
              <a:rPr lang="hu-HU" dirty="0" err="1"/>
              <a:t>shortage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sphere</a:t>
            </a:r>
            <a:r>
              <a:rPr lang="hu-HU" dirty="0"/>
              <a:t>, </a:t>
            </a:r>
          </a:p>
          <a:p>
            <a:r>
              <a:rPr lang="hu-HU" dirty="0" err="1"/>
              <a:t>overload</a:t>
            </a:r>
            <a:endParaRPr lang="hu-HU" dirty="0"/>
          </a:p>
          <a:p>
            <a:r>
              <a:rPr lang="hu-HU" dirty="0" err="1"/>
              <a:t>Lack</a:t>
            </a:r>
            <a:r>
              <a:rPr lang="hu-HU" dirty="0"/>
              <a:t> of </a:t>
            </a:r>
            <a:r>
              <a:rPr lang="hu-HU" dirty="0" err="1"/>
              <a:t>professional</a:t>
            </a:r>
            <a:r>
              <a:rPr lang="hu-HU" dirty="0"/>
              <a:t> </a:t>
            </a:r>
            <a:r>
              <a:rPr lang="hu-HU" dirty="0" err="1"/>
              <a:t>knowledge</a:t>
            </a:r>
            <a:r>
              <a:rPr lang="hu-HU" dirty="0"/>
              <a:t> (</a:t>
            </a:r>
            <a:r>
              <a:rPr lang="hu-HU" dirty="0" err="1"/>
              <a:t>complex</a:t>
            </a:r>
            <a:r>
              <a:rPr lang="hu-HU" dirty="0"/>
              <a:t> </a:t>
            </a:r>
            <a:r>
              <a:rPr lang="hu-HU" dirty="0" err="1"/>
              <a:t>knowledge</a:t>
            </a:r>
            <a:r>
              <a:rPr lang="hu-HU" dirty="0"/>
              <a:t> </a:t>
            </a:r>
            <a:r>
              <a:rPr lang="hu-HU" dirty="0" err="1"/>
              <a:t>would</a:t>
            </a:r>
            <a:r>
              <a:rPr lang="hu-HU" dirty="0"/>
              <a:t> be </a:t>
            </a:r>
            <a:r>
              <a:rPr lang="hu-HU" dirty="0" err="1"/>
              <a:t>necessary</a:t>
            </a:r>
            <a:r>
              <a:rPr lang="hu-HU" dirty="0"/>
              <a:t>, </a:t>
            </a:r>
            <a:r>
              <a:rPr lang="hu-HU" dirty="0" err="1"/>
              <a:t>professional</a:t>
            </a:r>
            <a:r>
              <a:rPr lang="hu-HU" dirty="0"/>
              <a:t> </a:t>
            </a:r>
            <a:r>
              <a:rPr lang="hu-HU" dirty="0" err="1"/>
              <a:t>training</a:t>
            </a:r>
            <a:r>
              <a:rPr lang="hu-HU" dirty="0"/>
              <a:t> </a:t>
            </a:r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graduation</a:t>
            </a:r>
            <a:r>
              <a:rPr lang="hu-HU" dirty="0"/>
              <a:t> is </a:t>
            </a:r>
            <a:r>
              <a:rPr lang="hu-HU" dirty="0" err="1"/>
              <a:t>compulsory</a:t>
            </a:r>
            <a:r>
              <a:rPr lang="hu-HU" dirty="0"/>
              <a:t>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costly</a:t>
            </a:r>
            <a:r>
              <a:rPr lang="hu-HU" dirty="0"/>
              <a:t>)</a:t>
            </a:r>
          </a:p>
          <a:p>
            <a:r>
              <a:rPr lang="hu-HU" dirty="0" err="1"/>
              <a:t>Burn</a:t>
            </a:r>
            <a:r>
              <a:rPr lang="hu-HU" dirty="0"/>
              <a:t>-out (</a:t>
            </a:r>
            <a:r>
              <a:rPr lang="hu-HU" dirty="0" err="1"/>
              <a:t>supervision</a:t>
            </a:r>
            <a:r>
              <a:rPr lang="hu-HU" dirty="0"/>
              <a:t>: </a:t>
            </a:r>
            <a:r>
              <a:rPr lang="hu-HU" dirty="0" err="1"/>
              <a:t>missing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compulsory</a:t>
            </a:r>
            <a:r>
              <a:rPr lang="hu-HU" dirty="0"/>
              <a:t> and </a:t>
            </a:r>
            <a:r>
              <a:rPr lang="hu-HU" dirty="0" err="1"/>
              <a:t>many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workers</a:t>
            </a:r>
            <a:r>
              <a:rPr lang="hu-HU" dirty="0"/>
              <a:t> </a:t>
            </a:r>
            <a:r>
              <a:rPr lang="hu-HU" dirty="0" err="1"/>
              <a:t>do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participate</a:t>
            </a:r>
            <a:r>
              <a:rPr lang="hu-HU" dirty="0"/>
              <a:t>) </a:t>
            </a:r>
          </a:p>
          <a:p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enough</a:t>
            </a:r>
            <a:r>
              <a:rPr lang="hu-HU" dirty="0"/>
              <a:t> </a:t>
            </a:r>
            <a:r>
              <a:rPr lang="hu-HU" dirty="0" err="1"/>
              <a:t>means</a:t>
            </a:r>
            <a:r>
              <a:rPr lang="hu-HU" dirty="0"/>
              <a:t> in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hands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workers</a:t>
            </a:r>
            <a:endParaRPr lang="hu-HU" dirty="0"/>
          </a:p>
          <a:p>
            <a:r>
              <a:rPr lang="hu-HU" dirty="0" err="1"/>
              <a:t>Preventive</a:t>
            </a:r>
            <a:r>
              <a:rPr lang="hu-HU" dirty="0"/>
              <a:t> </a:t>
            </a:r>
            <a:r>
              <a:rPr lang="hu-HU" dirty="0" err="1"/>
              <a:t>social</a:t>
            </a:r>
            <a:r>
              <a:rPr lang="hu-HU" dirty="0"/>
              <a:t> </a:t>
            </a:r>
            <a:r>
              <a:rPr lang="hu-HU" dirty="0" err="1"/>
              <a:t>care</a:t>
            </a:r>
            <a:r>
              <a:rPr lang="hu-HU" dirty="0"/>
              <a:t> and </a:t>
            </a:r>
            <a:r>
              <a:rPr lang="hu-HU" dirty="0" err="1"/>
              <a:t>community</a:t>
            </a:r>
            <a:r>
              <a:rPr lang="hu-HU" dirty="0"/>
              <a:t> </a:t>
            </a:r>
            <a:r>
              <a:rPr lang="hu-HU" dirty="0" err="1"/>
              <a:t>development</a:t>
            </a:r>
            <a:r>
              <a:rPr lang="hu-HU" dirty="0"/>
              <a:t> in Hungary </a:t>
            </a:r>
            <a:r>
              <a:rPr lang="hu-HU" dirty="0" err="1"/>
              <a:t>are</a:t>
            </a:r>
            <a:r>
              <a:rPr lang="hu-HU" dirty="0"/>
              <a:t>  </a:t>
            </a:r>
            <a:r>
              <a:rPr lang="hu-HU" dirty="0" err="1"/>
              <a:t>underdeveloped</a:t>
            </a:r>
            <a:r>
              <a:rPr lang="hu-HU" dirty="0"/>
              <a:t> (</a:t>
            </a:r>
            <a:r>
              <a:rPr lang="hu-HU" dirty="0" err="1"/>
              <a:t>but</a:t>
            </a:r>
            <a:r>
              <a:rPr lang="hu-HU" dirty="0"/>
              <a:t> SSCH, SH)</a:t>
            </a:r>
          </a:p>
          <a:p>
            <a:r>
              <a:rPr lang="hu-HU" dirty="0"/>
              <a:t>Organization of </a:t>
            </a:r>
            <a:r>
              <a:rPr lang="hu-HU" i="1" dirty="0" err="1"/>
              <a:t>alternative</a:t>
            </a:r>
            <a:r>
              <a:rPr lang="hu-HU" i="1" dirty="0"/>
              <a:t> </a:t>
            </a:r>
            <a:r>
              <a:rPr lang="hu-HU" i="1" dirty="0" err="1"/>
              <a:t>daytime</a:t>
            </a:r>
            <a:r>
              <a:rPr lang="hu-HU" i="1" dirty="0"/>
              <a:t> and </a:t>
            </a:r>
            <a:r>
              <a:rPr lang="hu-HU" i="1" dirty="0" err="1"/>
              <a:t>holiday</a:t>
            </a:r>
            <a:r>
              <a:rPr lang="hu-HU" i="1" dirty="0"/>
              <a:t> </a:t>
            </a:r>
            <a:r>
              <a:rPr lang="hu-HU" i="1" dirty="0" err="1"/>
              <a:t>programs</a:t>
            </a:r>
            <a:r>
              <a:rPr lang="hu-HU" i="1" dirty="0"/>
              <a:t>: </a:t>
            </a:r>
            <a:r>
              <a:rPr lang="hu-HU" dirty="0"/>
              <a:t>has </a:t>
            </a:r>
            <a:r>
              <a:rPr lang="hu-HU" dirty="0" err="1"/>
              <a:t>only</a:t>
            </a:r>
            <a:r>
              <a:rPr lang="hu-HU" dirty="0"/>
              <a:t> a </a:t>
            </a:r>
            <a:r>
              <a:rPr lang="hu-HU" dirty="0" err="1"/>
              <a:t>legal</a:t>
            </a:r>
            <a:r>
              <a:rPr lang="hu-HU" dirty="0"/>
              <a:t> </a:t>
            </a:r>
            <a:r>
              <a:rPr lang="hu-HU" dirty="0" err="1"/>
              <a:t>definition</a:t>
            </a:r>
            <a:r>
              <a:rPr lang="hu-HU" dirty="0"/>
              <a:t>,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Goverment</a:t>
            </a:r>
            <a:r>
              <a:rPr lang="hu-HU" dirty="0"/>
              <a:t> </a:t>
            </a:r>
            <a:r>
              <a:rPr lang="hu-HU" dirty="0" err="1"/>
              <a:t>does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provide</a:t>
            </a:r>
            <a:r>
              <a:rPr lang="hu-HU" dirty="0"/>
              <a:t> </a:t>
            </a:r>
            <a:r>
              <a:rPr lang="hu-HU" dirty="0" err="1"/>
              <a:t>sources</a:t>
            </a:r>
            <a:r>
              <a:rPr lang="hu-HU" dirty="0"/>
              <a:t> per </a:t>
            </a:r>
            <a:r>
              <a:rPr lang="hu-HU" dirty="0" err="1"/>
              <a:t>capita</a:t>
            </a:r>
            <a:r>
              <a:rPr lang="hu-HU" dirty="0"/>
              <a:t>, </a:t>
            </a:r>
            <a:r>
              <a:rPr lang="hu-HU" dirty="0" err="1"/>
              <a:t>it</a:t>
            </a:r>
            <a:r>
              <a:rPr lang="hu-HU" dirty="0"/>
              <a:t> has </a:t>
            </a:r>
            <a:r>
              <a:rPr lang="hu-HU" dirty="0" err="1"/>
              <a:t>been</a:t>
            </a:r>
            <a:r>
              <a:rPr lang="hu-HU" dirty="0"/>
              <a:t> </a:t>
            </a:r>
            <a:r>
              <a:rPr lang="hu-HU" dirty="0" err="1"/>
              <a:t>granted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NGOs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607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1114</Words>
  <Application>Microsoft Office PowerPoint</Application>
  <PresentationFormat>Diavetítés a képernyőre (4:3 oldalarány)</PresentationFormat>
  <Paragraphs>105</Paragraphs>
  <Slides>17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17</vt:i4>
      </vt:variant>
    </vt:vector>
  </HeadingPairs>
  <TitlesOfParts>
    <vt:vector size="19" baseType="lpstr">
      <vt:lpstr>Office-téma</vt:lpstr>
      <vt:lpstr>1_Office-téma</vt:lpstr>
      <vt:lpstr>New Institutions and Practices in the Hungarian Child Protection System By: Havasi virág ISCI 2019 </vt:lpstr>
      <vt:lpstr>Situation of children in Hungary</vt:lpstr>
      <vt:lpstr>Situation oF Gypsy children </vt:lpstr>
      <vt:lpstr>Hungarian slums</vt:lpstr>
      <vt:lpstr>Children in the child protection system (2011)</vt:lpstr>
      <vt:lpstr>The structure of the child protection system</vt:lpstr>
      <vt:lpstr>Basic services</vt:lpstr>
      <vt:lpstr>professional child protection services</vt:lpstr>
      <vt:lpstr>Problems 1</vt:lpstr>
      <vt:lpstr>Problems 2</vt:lpstr>
      <vt:lpstr>Problems 3 (Adoption)</vt:lpstr>
      <vt:lpstr>Sure start children’s house</vt:lpstr>
      <vt:lpstr>SSCH</vt:lpstr>
      <vt:lpstr>„Tanoda” study hall</vt:lpstr>
      <vt:lpstr>SH</vt:lpstr>
      <vt:lpstr>Conclusions</vt:lpstr>
      <vt:lpstr>Köszönetnyilvánítás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Graholy Éva</cp:lastModifiedBy>
  <cp:revision>66</cp:revision>
  <dcterms:created xsi:type="dcterms:W3CDTF">2014-03-03T11:13:53Z</dcterms:created>
  <dcterms:modified xsi:type="dcterms:W3CDTF">2020-06-15T09:56:26Z</dcterms:modified>
</cp:coreProperties>
</file>