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2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0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2018.05.11.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675708"/>
            <a:ext cx="7776864" cy="3888432"/>
          </a:xfrm>
        </p:spPr>
        <p:txBody>
          <a:bodyPr/>
          <a:lstStyle/>
          <a:p>
            <a:r>
              <a:rPr lang="hu-H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„[S]</a:t>
            </a:r>
            <a:r>
              <a:rPr lang="hu-H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oha</a:t>
            </a:r>
            <a:r>
              <a:rPr lang="hu-H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ember nem szólhatott volna épen úgy mint szól Hamlet </a:t>
            </a:r>
            <a:r>
              <a:rPr lang="hu-H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hires</a:t>
            </a:r>
            <a:r>
              <a:rPr lang="hu-H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magánybeszédében, </a:t>
            </a:r>
            <a:r>
              <a:rPr lang="hu-H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melly</a:t>
            </a:r>
            <a:r>
              <a:rPr lang="hu-H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igy</a:t>
            </a:r>
            <a:r>
              <a:rPr lang="hu-H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kezdődik »Lenni, vagy nem lenni.«” – Dramaturgiai konfliktusok a 19. század </a:t>
            </a:r>
            <a:r>
              <a:rPr lang="hu-H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elején</a:t>
            </a:r>
            <a:br>
              <a:rPr lang="hu-H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Kapusi Angéla</a:t>
            </a:r>
            <a:b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tudományos segédmunkatárs</a:t>
            </a:r>
            <a:b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Miskolci Egyetem</a:t>
            </a:r>
            <a:b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Bölcsészettudományi Kar</a:t>
            </a:r>
            <a:b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alkalmazott társadalomtudományok intézete</a:t>
            </a:r>
            <a:endParaRPr lang="hu-HU" sz="14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EFOP-3.6.2-16-2017-00007</a:t>
            </a:r>
          </a:p>
        </p:txBody>
      </p:sp>
    </p:spTree>
    <p:extLst>
      <p:ext uri="{BB962C8B-B14F-4D97-AF65-F5344CB8AC3E}">
        <p14:creationId xmlns:p14="http://schemas.microsoft.com/office/powerpoint/2010/main" xmlns="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4702" y="1275030"/>
            <a:ext cx="3627755" cy="4691063"/>
          </a:xfrm>
        </p:spPr>
      </p:pic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5050904" cy="4691063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Henszlmann</a:t>
            </a:r>
            <a:r>
              <a:rPr lang="hu-HU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Imre </a:t>
            </a:r>
            <a:endParaRPr lang="hu-HU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1813. október 13. Kassa – 1888. december 5. Budapest)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Művészettörténész, irodalomkritikus, a magyarországi műemlékvédelem megteremtője</a:t>
            </a:r>
          </a:p>
          <a:p>
            <a:pPr algn="just"/>
            <a:endParaRPr lang="hu-HU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reformkori Magyarország</a:t>
            </a:r>
            <a:endParaRPr lang="hu-H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1830 Magyar Tudós Társaság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1836 Kisfaludy Társaság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1837 Műegylet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1837 Pesti Magyar Színház</a:t>
            </a:r>
          </a:p>
          <a:p>
            <a:pPr lvl="1" algn="just"/>
            <a:endParaRPr lang="hu-HU" sz="1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konfliktus tárgya</a:t>
            </a:r>
            <a:endParaRPr lang="hu-H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milyen darabok kerüljenek a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színpadra</a:t>
            </a:r>
            <a:endParaRPr lang="hu-H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meg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kellett határozni az új műfaj, a dráma hazai követelményrendszerét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r>
              <a:rPr lang="hu-HU" sz="2000" dirty="0" smtClean="0"/>
              <a:t>Történelmi, kulturális és irodalmi háttér és kontextus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860032" y="1435100"/>
            <a:ext cx="3826768" cy="4691063"/>
          </a:xfrm>
        </p:spPr>
        <p:txBody>
          <a:bodyPr>
            <a:normAutofit/>
          </a:bodyPr>
          <a:lstStyle/>
          <a:p>
            <a:pPr marL="285750" indent="-285750"/>
            <a:r>
              <a:rPr lang="hu-HU" sz="1800" b="1" dirty="0" smtClean="0"/>
              <a:t>Az Athenaeum</a:t>
            </a:r>
          </a:p>
          <a:p>
            <a:pPr marL="285750" indent="-285750"/>
            <a:r>
              <a:rPr lang="hu-HU" sz="1800" dirty="0" smtClean="0"/>
              <a:t>Bajza József szerkesztésében</a:t>
            </a:r>
          </a:p>
          <a:p>
            <a:pPr marL="285750" indent="-285750"/>
            <a:r>
              <a:rPr lang="hu-HU" sz="1800" dirty="0" smtClean="0"/>
              <a:t>Vörösmarty Mihály</a:t>
            </a:r>
          </a:p>
          <a:p>
            <a:pPr marL="285750" indent="-285750"/>
            <a:r>
              <a:rPr lang="hu-HU" sz="1800" dirty="0" smtClean="0"/>
              <a:t>Francia drámák és komédiák</a:t>
            </a:r>
            <a:endParaRPr lang="hu-HU" sz="1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38736" cy="46910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b="1" dirty="0" smtClean="0"/>
              <a:t>A Regélő Pesti Divatlap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Garay </a:t>
            </a:r>
            <a:r>
              <a:rPr lang="hu-HU" sz="1800" dirty="0"/>
              <a:t>János </a:t>
            </a:r>
            <a:r>
              <a:rPr lang="hu-HU" sz="1800" dirty="0" smtClean="0"/>
              <a:t>szerkesztésében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Erdélyi János, </a:t>
            </a:r>
            <a:r>
              <a:rPr lang="hu-HU" sz="1800" dirty="0" err="1" smtClean="0"/>
              <a:t>Vahot</a:t>
            </a:r>
            <a:r>
              <a:rPr lang="hu-HU" sz="1800" dirty="0" smtClean="0"/>
              <a:t> Imre, </a:t>
            </a:r>
            <a:r>
              <a:rPr lang="hu-HU" sz="1800" dirty="0" err="1" smtClean="0"/>
              <a:t>Henszlmann</a:t>
            </a:r>
            <a:r>
              <a:rPr lang="hu-HU" sz="1800" dirty="0" smtClean="0"/>
              <a:t> </a:t>
            </a:r>
            <a:r>
              <a:rPr lang="hu-HU" sz="1800" dirty="0" err="1" smtClean="0"/>
              <a:t>Imre</a:t>
            </a:r>
            <a:endParaRPr lang="hu-HU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smtClean="0"/>
              <a:t>Shakespeare és Goethe drámái</a:t>
            </a: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800" dirty="0" smtClean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372483" cy="864096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polémia szereplői és tárgya</a:t>
            </a:r>
            <a:endParaRPr lang="hu-HU" sz="2000" dirty="0"/>
          </a:p>
        </p:txBody>
      </p:sp>
      <p:sp>
        <p:nvSpPr>
          <p:cNvPr id="5" name="Téglalap 4"/>
          <p:cNvSpPr/>
          <p:nvPr/>
        </p:nvSpPr>
        <p:spPr>
          <a:xfrm>
            <a:off x="1547664" y="3789040"/>
            <a:ext cx="6048672" cy="23371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400" b="1" dirty="0" smtClean="0"/>
              <a:t>A konfliktus tárgya:</a:t>
            </a:r>
          </a:p>
          <a:p>
            <a:pPr algn="ctr"/>
            <a:r>
              <a:rPr lang="hu-HU" sz="2400" dirty="0" smtClean="0"/>
              <a:t>Jellemek </a:t>
            </a:r>
            <a:r>
              <a:rPr lang="hu-HU" sz="2400" dirty="0" err="1" smtClean="0"/>
              <a:t>vs</a:t>
            </a:r>
            <a:r>
              <a:rPr lang="hu-HU" sz="2400" dirty="0" smtClean="0"/>
              <a:t> cselekmény</a:t>
            </a:r>
          </a:p>
          <a:p>
            <a:pPr algn="ctr"/>
            <a:r>
              <a:rPr lang="hu-HU" sz="2400" dirty="0" smtClean="0"/>
              <a:t>Shakespeare-drámák </a:t>
            </a:r>
            <a:r>
              <a:rPr lang="hu-HU" sz="2400" dirty="0" err="1" smtClean="0"/>
              <a:t>vs</a:t>
            </a:r>
            <a:r>
              <a:rPr lang="hu-HU" sz="2400" dirty="0" smtClean="0"/>
              <a:t> francia darabok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29900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251520" y="979644"/>
            <a:ext cx="8784976" cy="516225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/>
              <a:t>1841</a:t>
            </a:r>
          </a:p>
          <a:p>
            <a:pPr algn="just"/>
            <a:r>
              <a:rPr lang="hu-HU" dirty="0"/>
              <a:t>Párhuzam az ó és újkor[i] művészeti nézetek és nevelések közt, különös tekintettel a művészeti fejlődésre </a:t>
            </a:r>
            <a:r>
              <a:rPr lang="hu-HU" dirty="0" smtClean="0"/>
              <a:t>Magyarországban</a:t>
            </a:r>
          </a:p>
          <a:p>
            <a:pPr algn="just"/>
            <a:endParaRPr lang="hu-HU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/>
              <a:t>1842 – 1843</a:t>
            </a:r>
          </a:p>
          <a:p>
            <a:pPr algn="just"/>
            <a:r>
              <a:rPr lang="hu-HU" dirty="0" smtClean="0"/>
              <a:t>Miért tetszik a francia dráma?</a:t>
            </a:r>
          </a:p>
          <a:p>
            <a:pPr algn="just"/>
            <a:r>
              <a:rPr lang="hu-HU" dirty="0" smtClean="0"/>
              <a:t>Drámai jellemek</a:t>
            </a:r>
          </a:p>
          <a:p>
            <a:pPr algn="just"/>
            <a:r>
              <a:rPr lang="hu-HU" dirty="0" smtClean="0"/>
              <a:t>A dráma alapelvei</a:t>
            </a:r>
          </a:p>
          <a:p>
            <a:pPr algn="just"/>
            <a:r>
              <a:rPr lang="hu-HU" dirty="0"/>
              <a:t>Az </a:t>
            </a:r>
            <a:r>
              <a:rPr lang="hu-HU" dirty="0" err="1"/>
              <a:t>ujabb</a:t>
            </a:r>
            <a:r>
              <a:rPr lang="hu-HU" dirty="0"/>
              <a:t> </a:t>
            </a:r>
            <a:r>
              <a:rPr lang="hu-HU" dirty="0" err="1"/>
              <a:t>franczia</a:t>
            </a:r>
            <a:r>
              <a:rPr lang="hu-HU" dirty="0"/>
              <a:t> </a:t>
            </a:r>
            <a:r>
              <a:rPr lang="hu-HU" dirty="0" err="1"/>
              <a:t>szinköltészet</a:t>
            </a:r>
            <a:r>
              <a:rPr lang="hu-HU" dirty="0"/>
              <a:t> és annak káros befolyása a’ </a:t>
            </a:r>
            <a:r>
              <a:rPr lang="hu-HU" dirty="0" smtClean="0"/>
              <a:t>miénkre</a:t>
            </a:r>
          </a:p>
          <a:p>
            <a:pPr algn="just"/>
            <a:endParaRPr lang="hu-HU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/>
              <a:t>1846</a:t>
            </a:r>
          </a:p>
          <a:p>
            <a:pPr algn="just"/>
            <a:r>
              <a:rPr lang="hu-HU" dirty="0" smtClean="0"/>
              <a:t>A’ </a:t>
            </a:r>
            <a:r>
              <a:rPr lang="hu-HU" dirty="0" err="1" smtClean="0"/>
              <a:t>hellen</a:t>
            </a:r>
            <a:r>
              <a:rPr lang="hu-HU" dirty="0" smtClean="0"/>
              <a:t> </a:t>
            </a:r>
            <a:r>
              <a:rPr lang="hu-HU" dirty="0" err="1" smtClean="0"/>
              <a:t>tragoedia</a:t>
            </a:r>
            <a:r>
              <a:rPr lang="hu-HU" dirty="0" smtClean="0"/>
              <a:t> tekintettel a’ keresztyén drámára</a:t>
            </a:r>
          </a:p>
          <a:p>
            <a:pPr algn="just"/>
            <a:endParaRPr lang="hu-HU" dirty="0"/>
          </a:p>
          <a:p>
            <a:pPr algn="just"/>
            <a:endParaRPr lang="hu-HU" dirty="0"/>
          </a:p>
          <a:p>
            <a:pPr algn="just"/>
            <a:r>
              <a:rPr lang="hu-HU" sz="1800" dirty="0"/>
              <a:t>„A </a:t>
            </a:r>
            <a:r>
              <a:rPr lang="hu-HU" sz="1800" dirty="0" err="1"/>
              <a:t>müvészet</a:t>
            </a:r>
            <a:r>
              <a:rPr lang="hu-HU" sz="1800" dirty="0"/>
              <a:t>’ minden nemének legfensőbb föladata az embert, mint az isten’ világának legtökéletesebb ismert lényét, annak erejét, cselekvőségét, és jellemét </a:t>
            </a:r>
            <a:r>
              <a:rPr lang="hu-HU" sz="1800" dirty="0" smtClean="0"/>
              <a:t>ábrázolni” </a:t>
            </a:r>
            <a:r>
              <a:rPr lang="hu-HU" sz="1800" dirty="0" err="1" smtClean="0"/>
              <a:t>RPDl</a:t>
            </a:r>
            <a:r>
              <a:rPr lang="hu-HU" sz="1800" dirty="0" smtClean="0"/>
              <a:t>, 1843, 79.</a:t>
            </a:r>
          </a:p>
          <a:p>
            <a:pPr algn="just"/>
            <a:endParaRPr lang="hu-HU" sz="1800" dirty="0"/>
          </a:p>
          <a:p>
            <a:pPr algn="just"/>
            <a:r>
              <a:rPr lang="hu-HU" sz="1800" dirty="0"/>
              <a:t>„a’ cselekvénynek a drámában a jellemekből kell kifejtetnie</a:t>
            </a:r>
            <a:r>
              <a:rPr lang="hu-HU" sz="1800" dirty="0" smtClean="0"/>
              <a:t>” </a:t>
            </a:r>
            <a:r>
              <a:rPr lang="hu-HU" sz="1800" dirty="0" err="1" smtClean="0"/>
              <a:t>RPDl</a:t>
            </a:r>
            <a:r>
              <a:rPr lang="hu-HU" sz="1800" dirty="0" smtClean="0"/>
              <a:t>, 1843, 110.</a:t>
            </a:r>
            <a:endParaRPr lang="hu-HU" sz="18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864096"/>
          </a:xfrm>
        </p:spPr>
        <p:txBody>
          <a:bodyPr>
            <a:normAutofit/>
          </a:bodyPr>
          <a:lstStyle/>
          <a:p>
            <a:r>
              <a:rPr lang="hu-HU" sz="2000" dirty="0" err="1" smtClean="0"/>
              <a:t>Henszlmann</a:t>
            </a:r>
            <a:r>
              <a:rPr lang="hu-HU" sz="2000" dirty="0" smtClean="0"/>
              <a:t> Imre drámaelmélete és </a:t>
            </a:r>
            <a:r>
              <a:rPr lang="hu-HU" sz="2000" dirty="0"/>
              <a:t> </a:t>
            </a:r>
            <a:r>
              <a:rPr lang="hu-HU" sz="2000" dirty="0" err="1"/>
              <a:t>-</a:t>
            </a:r>
            <a:r>
              <a:rPr lang="hu-HU" sz="2000" dirty="0" err="1" smtClean="0"/>
              <a:t>kritikája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328386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229600" cy="4691063"/>
          </a:xfrm>
        </p:spPr>
        <p:txBody>
          <a:bodyPr>
            <a:normAutofit/>
          </a:bodyPr>
          <a:lstStyle/>
          <a:p>
            <a:pPr algn="just"/>
            <a:r>
              <a:rPr lang="hu-HU" sz="1800" b="1" dirty="0" smtClean="0"/>
              <a:t>Bajza József</a:t>
            </a:r>
          </a:p>
          <a:p>
            <a:pPr algn="just"/>
            <a:endParaRPr lang="hu-HU" sz="1800" b="1" dirty="0" smtClean="0"/>
          </a:p>
          <a:p>
            <a:pPr algn="just"/>
            <a:r>
              <a:rPr lang="hu-HU" sz="1800" dirty="0" smtClean="0"/>
              <a:t>„</a:t>
            </a:r>
            <a:r>
              <a:rPr lang="hu-HU" sz="1800" dirty="0"/>
              <a:t>a francia drámákban fő figyelem a cselekvényre van, aztán a mesére és szerkezetre és utoljára a jellemre; […] Én e rendet tökéletesnek tartom, mert a drámában nem a jellemzés a fő </a:t>
            </a:r>
            <a:r>
              <a:rPr lang="hu-HU" sz="1800" dirty="0" smtClean="0"/>
              <a:t>dolog” </a:t>
            </a:r>
            <a:r>
              <a:rPr lang="hu-HU" sz="1800" dirty="0" err="1" smtClean="0"/>
              <a:t>Ath</a:t>
            </a:r>
            <a:r>
              <a:rPr lang="hu-HU" sz="1800" dirty="0" smtClean="0"/>
              <a:t>, 1842, 279.</a:t>
            </a:r>
          </a:p>
          <a:p>
            <a:pPr algn="just"/>
            <a:endParaRPr lang="hu-HU" sz="1800" dirty="0"/>
          </a:p>
          <a:p>
            <a:pPr algn="just"/>
            <a:r>
              <a:rPr lang="hu-HU" sz="1800" b="1" dirty="0" err="1" smtClean="0"/>
              <a:t>Henszlmann</a:t>
            </a:r>
            <a:r>
              <a:rPr lang="hu-HU" sz="1800" b="1" dirty="0" smtClean="0"/>
              <a:t> Imre</a:t>
            </a:r>
          </a:p>
          <a:p>
            <a:pPr algn="just"/>
            <a:endParaRPr lang="hu-HU" sz="1800" b="1" dirty="0"/>
          </a:p>
          <a:p>
            <a:pPr algn="just"/>
            <a:r>
              <a:rPr lang="hu-HU" sz="1800" dirty="0"/>
              <a:t>„drámai cselekmény; az t. i. nem egyéb és nem lehet egyéb, mint az egyedi jellem erő kifejlődése, és cselekvőségének eredménye</a:t>
            </a:r>
            <a:r>
              <a:rPr lang="hu-HU" sz="1800" dirty="0" smtClean="0"/>
              <a:t>.” </a:t>
            </a:r>
            <a:r>
              <a:rPr lang="hu-HU" sz="1800" dirty="0" err="1" smtClean="0"/>
              <a:t>RPDl</a:t>
            </a:r>
            <a:r>
              <a:rPr lang="hu-HU" sz="1800" dirty="0" smtClean="0"/>
              <a:t>, 1843, 112–113.</a:t>
            </a:r>
          </a:p>
          <a:p>
            <a:pPr algn="just"/>
            <a:endParaRPr lang="hu-HU" sz="1800" dirty="0"/>
          </a:p>
          <a:p>
            <a:pPr algn="just"/>
            <a:r>
              <a:rPr lang="hu-HU" sz="1800" dirty="0"/>
              <a:t>„</a:t>
            </a:r>
            <a:r>
              <a:rPr lang="hu-HU" sz="1800" dirty="0" err="1"/>
              <a:t>czélszerűbb</a:t>
            </a:r>
            <a:r>
              <a:rPr lang="hu-HU" sz="1800" dirty="0"/>
              <a:t> föladat volna-e, tulajdon eszmélkedése által a’ közönséget is eszmélkedésre és fontolásra ébreszteni</a:t>
            </a:r>
            <a:r>
              <a:rPr lang="hu-HU" sz="1800" dirty="0" smtClean="0"/>
              <a:t>?” </a:t>
            </a:r>
            <a:r>
              <a:rPr lang="hu-HU" sz="1800" dirty="0" err="1" smtClean="0"/>
              <a:t>RPDl</a:t>
            </a:r>
            <a:r>
              <a:rPr lang="hu-HU" sz="1800" dirty="0" smtClean="0"/>
              <a:t>, 1842, 78.</a:t>
            </a:r>
            <a:endParaRPr lang="hu-HU" sz="18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r>
              <a:rPr lang="hu-HU" sz="2000" dirty="0" smtClean="0"/>
              <a:t>Jellemek </a:t>
            </a:r>
            <a:r>
              <a:rPr lang="hu-HU" sz="2000" dirty="0" err="1" smtClean="0"/>
              <a:t>vs</a:t>
            </a:r>
            <a:r>
              <a:rPr lang="hu-HU" sz="2000" dirty="0" smtClean="0"/>
              <a:t> cselekmény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222906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211960" y="1435100"/>
            <a:ext cx="4474840" cy="4691063"/>
          </a:xfrm>
        </p:spPr>
        <p:txBody>
          <a:bodyPr>
            <a:normAutofit/>
          </a:bodyPr>
          <a:lstStyle/>
          <a:p>
            <a:pPr algn="just"/>
            <a:r>
              <a:rPr lang="hu-HU" sz="1800" b="1" dirty="0" err="1" smtClean="0"/>
              <a:t>Henszlmann</a:t>
            </a:r>
            <a:r>
              <a:rPr lang="hu-HU" sz="1800" b="1" dirty="0" smtClean="0"/>
              <a:t> Imre</a:t>
            </a:r>
          </a:p>
          <a:p>
            <a:pPr algn="just"/>
            <a:endParaRPr lang="hu-HU" sz="1800" b="1" dirty="0"/>
          </a:p>
          <a:p>
            <a:pPr algn="just"/>
            <a:r>
              <a:rPr lang="hu-HU" sz="1800" dirty="0"/>
              <a:t>a költők „személyeiket többnyire csak üres </a:t>
            </a:r>
            <a:r>
              <a:rPr lang="hu-HU" sz="1800" dirty="0" err="1"/>
              <a:t>pathossal</a:t>
            </a:r>
            <a:r>
              <a:rPr lang="hu-HU" sz="1800" dirty="0"/>
              <a:t>” beszéltetik, „a’ néző’ értelmiségét és elmélkedését sem ragadhatják ki kényelmes hálóköntöséből. </a:t>
            </a:r>
            <a:r>
              <a:rPr lang="hu-HU" sz="1800" dirty="0" err="1"/>
              <a:t>Nálok</a:t>
            </a:r>
            <a:r>
              <a:rPr lang="hu-HU" sz="1800" dirty="0"/>
              <a:t> a’ cselekvény nem szükségkép a’ jellemekből fejlődik ki, hanem eseményes történetekből</a:t>
            </a:r>
            <a:r>
              <a:rPr lang="hu-HU" sz="1800" dirty="0" smtClean="0"/>
              <a:t>”. </a:t>
            </a:r>
            <a:r>
              <a:rPr lang="hu-HU" sz="1800" dirty="0" err="1" smtClean="0"/>
              <a:t>RPDl</a:t>
            </a:r>
            <a:r>
              <a:rPr lang="hu-HU" sz="1800" dirty="0" smtClean="0"/>
              <a:t>, 1842, 243.</a:t>
            </a:r>
          </a:p>
          <a:p>
            <a:pPr algn="just"/>
            <a:endParaRPr lang="hu-HU" sz="1800" dirty="0"/>
          </a:p>
          <a:p>
            <a:pPr algn="just"/>
            <a:r>
              <a:rPr lang="hu-HU" sz="1800" dirty="0"/>
              <a:t>„a’ </a:t>
            </a:r>
            <a:r>
              <a:rPr lang="hu-HU" sz="1800" dirty="0" err="1"/>
              <a:t>franczia</a:t>
            </a:r>
            <a:r>
              <a:rPr lang="hu-HU" sz="1800" dirty="0"/>
              <a:t> irodalom meghonosítása nálunk csaknem a’ legkárosabb a’ legsajnosabb eredményeket </a:t>
            </a:r>
            <a:r>
              <a:rPr lang="hu-HU" sz="1800" dirty="0" err="1"/>
              <a:t>szülé</a:t>
            </a:r>
            <a:r>
              <a:rPr lang="hu-HU" sz="1800" dirty="0" smtClean="0"/>
              <a:t>” </a:t>
            </a:r>
            <a:r>
              <a:rPr lang="hu-HU" sz="1800" dirty="0" err="1" smtClean="0"/>
              <a:t>RPDl</a:t>
            </a:r>
            <a:r>
              <a:rPr lang="hu-HU" sz="1800" dirty="0" smtClean="0"/>
              <a:t>, 1842, 280.</a:t>
            </a:r>
            <a:endParaRPr lang="hu-HU" sz="1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754760" cy="4691063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800" b="1" dirty="0" smtClean="0"/>
              <a:t>Bajza József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1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800" dirty="0"/>
              <a:t>„Shakespeare nagy költő, de nem magyar költő, s így minden szava, amit írt, magyarnak sohasem fog tetszeni</a:t>
            </a:r>
            <a:r>
              <a:rPr lang="hu-HU" sz="1800" dirty="0" smtClean="0"/>
              <a:t>” </a:t>
            </a:r>
            <a:r>
              <a:rPr lang="hu-HU" sz="1800" dirty="0" err="1" smtClean="0"/>
              <a:t>Ath</a:t>
            </a:r>
            <a:r>
              <a:rPr lang="hu-HU" sz="1800" dirty="0" smtClean="0"/>
              <a:t>, 1842, 589.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800" dirty="0" smtClean="0"/>
              <a:t>„[f]</a:t>
            </a:r>
            <a:r>
              <a:rPr lang="hu-HU" sz="1800" dirty="0" err="1" smtClean="0"/>
              <a:t>elületesség</a:t>
            </a:r>
            <a:r>
              <a:rPr lang="hu-HU" sz="1800" dirty="0" smtClean="0"/>
              <a:t> </a:t>
            </a:r>
            <a:r>
              <a:rPr lang="hu-HU" sz="1800" dirty="0"/>
              <a:t>időszakát éljük; mély dolgokat általában nem szeretünk, s ha a mély még hosszú is, akkor éppen nem kell. Bár Hamlet, bár Lear is célszerű rövidítésekkel adatnának</a:t>
            </a:r>
            <a:r>
              <a:rPr lang="hu-HU" sz="1800" dirty="0" smtClean="0"/>
              <a:t>.” </a:t>
            </a:r>
            <a:r>
              <a:rPr lang="hu-HU" sz="1800" dirty="0" err="1" smtClean="0"/>
              <a:t>Ath</a:t>
            </a:r>
            <a:r>
              <a:rPr lang="hu-HU" sz="1800" dirty="0" smtClean="0"/>
              <a:t>, 1842, 254.</a:t>
            </a:r>
            <a:endParaRPr lang="hu-HU" sz="18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444491" cy="864096"/>
          </a:xfrm>
        </p:spPr>
        <p:txBody>
          <a:bodyPr>
            <a:normAutofit/>
          </a:bodyPr>
          <a:lstStyle/>
          <a:p>
            <a:r>
              <a:rPr lang="hu-HU" sz="2000" dirty="0" smtClean="0"/>
              <a:t>Shakespeare </a:t>
            </a:r>
            <a:r>
              <a:rPr lang="hu-HU" sz="2000" dirty="0" err="1" smtClean="0"/>
              <a:t>vs</a:t>
            </a:r>
            <a:r>
              <a:rPr lang="hu-HU" sz="2000" dirty="0" smtClean="0"/>
              <a:t> francia darabok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1102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99992" y="1435100"/>
            <a:ext cx="4186808" cy="46910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47990" y="1435100"/>
            <a:ext cx="8238810" cy="4691063"/>
          </a:xfrm>
        </p:spPr>
        <p:txBody>
          <a:bodyPr>
            <a:normAutofit/>
          </a:bodyPr>
          <a:lstStyle/>
          <a:p>
            <a:pPr algn="just"/>
            <a:r>
              <a:rPr lang="hu-HU" sz="1600" b="1" dirty="0" smtClean="0"/>
              <a:t>Reformkori Magyarország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/>
              <a:t>1837 – Pesti Magyar Színház megnyitása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/>
              <a:t>Milyen darabokat játszanak a színházban?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/>
              <a:t>Milyen a jó dráma, melyek a műfaj sajátosságai?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 smtClean="0"/>
              <a:t>A konfliktus tárgya:</a:t>
            </a:r>
            <a:endParaRPr lang="hu-HU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/>
              <a:t>Jellemek </a:t>
            </a:r>
            <a:r>
              <a:rPr lang="hu-HU" sz="1600" dirty="0" err="1" smtClean="0"/>
              <a:t>vs</a:t>
            </a:r>
            <a:r>
              <a:rPr lang="hu-HU" sz="1600" dirty="0" smtClean="0"/>
              <a:t> cselekmény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/>
              <a:t>Shakespeare </a:t>
            </a:r>
            <a:r>
              <a:rPr lang="hu-HU" sz="1600" dirty="0" err="1" smtClean="0"/>
              <a:t>vs</a:t>
            </a:r>
            <a:r>
              <a:rPr lang="hu-HU" sz="1600" dirty="0" smtClean="0"/>
              <a:t> francia darabok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 smtClean="0"/>
              <a:t>1848/49-es forradalom tragédiája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/>
              <a:t>A vita tétje megváltozik, a kérdés már nem az, hogy mit játszunk a színházban, hanem a </a:t>
            </a:r>
            <a:r>
              <a:rPr lang="hu-HU" sz="1600" dirty="0"/>
              <a:t>tragikum kérdésének megválaszolása: meg kellett érteni a világ és abban az ember </a:t>
            </a:r>
            <a:r>
              <a:rPr lang="hu-HU" sz="1600" dirty="0" smtClean="0"/>
              <a:t>működését.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dirty="0" smtClean="0"/>
              <a:t>A </a:t>
            </a:r>
            <a:r>
              <a:rPr lang="hu-HU" sz="1600" dirty="0"/>
              <a:t>19. századi magyar tragédia hiányának feltételezhető oka az, hogy hazánkban olyan időszakban igyekeztek a műfajt kialakítani és népszerűsíteni, amikor már nem lehetett a szó klasszikus értelmében tragédiát </a:t>
            </a:r>
            <a:r>
              <a:rPr lang="hu-HU" sz="1600" dirty="0" smtClean="0"/>
              <a:t>írni.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864096"/>
          </a:xfrm>
        </p:spPr>
        <p:txBody>
          <a:bodyPr>
            <a:noAutofit/>
          </a:bodyPr>
          <a:lstStyle/>
          <a:p>
            <a:r>
              <a:rPr lang="hu-HU" sz="2000" dirty="0" smtClean="0"/>
              <a:t>Összegzés: „nekünk nincs tragédiánk, hiába ámítjuk magunkat”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147489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229600" cy="4691063"/>
          </a:xfrm>
        </p:spPr>
        <p:txBody>
          <a:bodyPr/>
          <a:lstStyle/>
          <a:p>
            <a:pPr algn="just"/>
            <a:r>
              <a:rPr lang="hu-HU" sz="2400" dirty="0"/>
              <a:t>„nem elég többé, valamit csak éreznünk a’ művészetben, hanem egyszersmind tudnunk is kell, és szükséges ön magunkkal számot vetnünk, e’ vagy ama’ mű miért tetszik, miért mondjuk jónak vagy jelesnek: mert ha </a:t>
            </a:r>
            <a:r>
              <a:rPr lang="hu-HU" sz="2400" dirty="0" err="1"/>
              <a:t>illyekre</a:t>
            </a:r>
            <a:r>
              <a:rPr lang="hu-HU" sz="2400" dirty="0"/>
              <a:t> elegendőnek tartjuk állítani, hogy szép, hogy eszményi, hogy benne a’ természet nemesítve tűnik fel, ’</a:t>
            </a:r>
            <a:r>
              <a:rPr lang="hu-HU" sz="2400" dirty="0" err="1"/>
              <a:t>ste</a:t>
            </a:r>
            <a:r>
              <a:rPr lang="hu-HU" sz="2400" dirty="0"/>
              <a:t>. határozatlan dolgokat mondani: akkor jó éjszakát az öntudatnak, és a’ kritikának, mert akkor mint vak a’ színekről beszélünk.” </a:t>
            </a:r>
            <a:r>
              <a:rPr lang="hu-HU" sz="2400" dirty="0" err="1"/>
              <a:t>RPDl</a:t>
            </a:r>
            <a:r>
              <a:rPr lang="hu-HU" sz="2400" dirty="0"/>
              <a:t>, 1842, 602.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Útravaló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26280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Köszönetnyilvánítás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88586" y="1628800"/>
            <a:ext cx="8219256" cy="4691063"/>
          </a:xfrm>
        </p:spPr>
        <p:txBody>
          <a:bodyPr>
            <a:normAutofit/>
          </a:bodyPr>
          <a:lstStyle/>
          <a:p>
            <a:pPr algn="ctr"/>
            <a:r>
              <a:rPr lang="hu-HU" sz="2800" dirty="0"/>
              <a:t>A kutatást az </a:t>
            </a:r>
            <a:r>
              <a:rPr lang="hu-HU" sz="2800" i="1" u="sng" dirty="0"/>
              <a:t>EFOP-3.6.2-16-2017-00007</a:t>
            </a:r>
            <a:r>
              <a:rPr lang="hu-HU" sz="2800" dirty="0"/>
              <a:t> azonosító számú, </a:t>
            </a:r>
            <a:r>
              <a:rPr lang="hu-HU" sz="2800" i="1" dirty="0"/>
              <a:t>Az intelligens, fenntartható és inkluzív társadalom fejlesztésének aspektusai: társadalmi, technológiai, innovációs hálózatok a foglalkoztatásban és a digitális gazdaságban</a:t>
            </a:r>
            <a:r>
              <a:rPr lang="hu-HU" sz="2800" dirty="0"/>
              <a:t> című projekt </a:t>
            </a:r>
            <a:r>
              <a:rPr lang="hu-HU" sz="2800" dirty="0" smtClean="0"/>
              <a:t>támogatta.</a:t>
            </a:r>
          </a:p>
          <a:p>
            <a:pPr algn="ctr"/>
            <a:r>
              <a:rPr lang="hu-HU" sz="2800" dirty="0" smtClean="0"/>
              <a:t>A </a:t>
            </a:r>
            <a:r>
              <a:rPr lang="hu-HU" sz="2800" dirty="0"/>
              <a:t>projekt az Európai Unió támogatásával, az Európai Szociális Alap és Magyarország költségvetése társfinanszírozásában valósul meg.</a:t>
            </a:r>
          </a:p>
        </p:txBody>
      </p:sp>
    </p:spTree>
    <p:extLst>
      <p:ext uri="{BB962C8B-B14F-4D97-AF65-F5344CB8AC3E}">
        <p14:creationId xmlns:p14="http://schemas.microsoft.com/office/powerpoint/2010/main" xmlns="" val="2831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778</Words>
  <Application>Microsoft Office PowerPoint</Application>
  <PresentationFormat>Diavetítés a képernyőre (4:3 oldalarány)</PresentationFormat>
  <Paragraphs>88</Paragraphs>
  <Slides>10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„[S]oha ember nem szólhatott volna épen úgy mint szól Hamlet hires magánybeszédében, melly igy kezdődik »Lenni, vagy nem lenni.«” – Dramaturgiai konfliktusok a 19. század elején    Kapusi Angéla  tudományos segédmunkatárs Miskolci Egyetem Bölcsészettudományi Kar alkalmazott társadalomtudományok intézete</vt:lpstr>
      <vt:lpstr>Történelmi, kulturális és irodalmi háttér és kontextus</vt:lpstr>
      <vt:lpstr>A polémia szereplői és tárgya</vt:lpstr>
      <vt:lpstr>Henszlmann Imre drámaelmélete és  -kritikája</vt:lpstr>
      <vt:lpstr>Jellemek vs cselekmény</vt:lpstr>
      <vt:lpstr>Shakespeare vs francia darabok</vt:lpstr>
      <vt:lpstr>Összegzés: „nekünk nincs tragédiánk, hiába ámítjuk magunkat”</vt:lpstr>
      <vt:lpstr>Útravaló</vt:lpstr>
      <vt:lpstr>Köszönetnyilvánítás</vt:lpstr>
      <vt:lpstr>KÖSZÖNÖM  A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Graholy Éva</cp:lastModifiedBy>
  <cp:revision>56</cp:revision>
  <dcterms:created xsi:type="dcterms:W3CDTF">2014-03-03T11:13:53Z</dcterms:created>
  <dcterms:modified xsi:type="dcterms:W3CDTF">2018-05-11T11:03:48Z</dcterms:modified>
</cp:coreProperties>
</file>