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71" r:id="rId3"/>
    <p:sldId id="272" r:id="rId4"/>
    <p:sldId id="275" r:id="rId5"/>
    <p:sldId id="273" r:id="rId6"/>
    <p:sldId id="274" r:id="rId7"/>
    <p:sldId id="262" r:id="rId8"/>
    <p:sldId id="276" r:id="rId9"/>
    <p:sldId id="277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205" autoAdjust="0"/>
  </p:normalViewPr>
  <p:slideViewPr>
    <p:cSldViewPr snapToObjects="1">
      <p:cViewPr varScale="1">
        <p:scale>
          <a:sx n="90" d="100"/>
          <a:sy n="90" d="100"/>
        </p:scale>
        <p:origin x="-22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2017.10.18.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Ez a tág konfliktusértelmezés magába foglalja az interakciók széles skáláját az apró </a:t>
            </a:r>
            <a:r>
              <a:rPr lang="hu-HU" dirty="0" err="1" smtClean="0"/>
              <a:t>nézeteltérésektôl</a:t>
            </a:r>
            <a:r>
              <a:rPr lang="hu-HU" dirty="0" smtClean="0"/>
              <a:t> a kritikus ellenségességig.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8946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Ez természetesen azt is jelenti, hogy a konfliktusos témák mellett több olyan területe lehet a család életének, ami jól funkcionál, s így </a:t>
            </a:r>
            <a:r>
              <a:rPr lang="hu-HU" dirty="0" err="1" smtClean="0"/>
              <a:t>erôforrásként</a:t>
            </a:r>
            <a:r>
              <a:rPr lang="hu-HU" dirty="0" smtClean="0"/>
              <a:t> építhetnek ezekre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8826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7701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65937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74463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21505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 a fiatalok, mind a középkorúak, mind pedig az idősek abban a hitben lehetnek, hogy hálát érdemelnének a másiktól a másikért hozott múltbeli, jelenbeli vagy jövőbeli áldozataikért, s hogy ezért viszonyuk szolidaritáson és tiszteleten alapuló. De ez a hit illúziónak bizonyulhat.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80205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4268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2017.10.18.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2017.10.18.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3960440"/>
          </a:xfrm>
        </p:spPr>
        <p:txBody>
          <a:bodyPr/>
          <a:lstStyle/>
          <a:p>
            <a:pPr algn="ctr"/>
            <a:r>
              <a:rPr lang="hu-HU" sz="4000" dirty="0" smtClean="0"/>
              <a:t>Generációs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4000" dirty="0" smtClean="0"/>
              <a:t>konfliktusok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1600" dirty="0" smtClean="0"/>
              <a:t>Dr. Osváth Andrea </a:t>
            </a:r>
            <a:br>
              <a:rPr lang="hu-HU" sz="1600" dirty="0" smtClean="0"/>
            </a:b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> 2017. október 12. </a:t>
            </a:r>
            <a:br>
              <a:rPr lang="hu-HU" sz="1600" dirty="0" smtClean="0"/>
            </a:br>
            <a:r>
              <a:rPr lang="hu-HU" sz="1600" dirty="0" smtClean="0"/>
              <a:t>Szeged</a:t>
            </a:r>
            <a:endParaRPr lang="hu-HU" sz="1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EFOP-3.6.2-16-2017-00007</a:t>
            </a:r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Montgomery: </a:t>
            </a:r>
            <a:endParaRPr lang="hu-H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000" dirty="0" smtClean="0"/>
              <a:t>Az </a:t>
            </a:r>
            <a:r>
              <a:rPr lang="hu-HU" sz="2000" dirty="0"/>
              <a:t>interakciók rövid vagy hosszú távú </a:t>
            </a:r>
            <a:r>
              <a:rPr lang="hu-HU" sz="2000" dirty="0" smtClean="0"/>
              <a:t>folyamata, ami </a:t>
            </a:r>
            <a:r>
              <a:rPr lang="hu-HU" sz="2000" dirty="0"/>
              <a:t>során az érintettek egyikének vagy mindkettejüknek nehézséget okoz kapcsolatuk valamely aspektusa (Montgomery, 1989</a:t>
            </a:r>
            <a:r>
              <a:rPr lang="hu-HU" sz="2000" dirty="0" smtClean="0"/>
              <a:t>)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544616" cy="864096"/>
          </a:xfrm>
        </p:spPr>
        <p:txBody>
          <a:bodyPr/>
          <a:lstStyle/>
          <a:p>
            <a:r>
              <a:rPr lang="hu-HU" dirty="0" smtClean="0"/>
              <a:t>A konfliktus definíciója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514" y="1224136"/>
            <a:ext cx="5678486" cy="5661248"/>
          </a:xfrm>
        </p:spPr>
      </p:pic>
    </p:spTree>
    <p:extLst>
      <p:ext uri="{BB962C8B-B14F-4D97-AF65-F5344CB8AC3E}">
        <p14:creationId xmlns:p14="http://schemas.microsoft.com/office/powerpoint/2010/main" xmlns="" val="38068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0" y="1844824"/>
            <a:ext cx="3259833" cy="46910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Cseh-Szombathy</a:t>
            </a:r>
            <a:r>
              <a:rPr lang="hu-HU" sz="2000" dirty="0"/>
              <a:t> </a:t>
            </a: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r>
              <a:rPr lang="hu-HU" sz="2000" dirty="0" smtClean="0"/>
              <a:t>a </a:t>
            </a:r>
            <a:r>
              <a:rPr lang="hu-HU" sz="2000" dirty="0"/>
              <a:t>konfliktusokat olyan </a:t>
            </a:r>
            <a:r>
              <a:rPr lang="hu-HU" sz="2000" i="1" dirty="0"/>
              <a:t>társadalmi helyzetekként vagy folyamatokként </a:t>
            </a:r>
            <a:r>
              <a:rPr lang="hu-HU" sz="2000" dirty="0"/>
              <a:t>írja le, amelyekben „két vagy több személy vagy csoport között </a:t>
            </a:r>
            <a:r>
              <a:rPr lang="hu-HU" sz="2000" i="1" dirty="0"/>
              <a:t>érdekellentét</a:t>
            </a:r>
            <a:r>
              <a:rPr lang="hu-HU" sz="2000" dirty="0"/>
              <a:t> van, amely </a:t>
            </a:r>
            <a:r>
              <a:rPr lang="hu-HU" sz="2000" i="1" dirty="0"/>
              <a:t>érzelmi és / vagy szándékbeli </a:t>
            </a:r>
            <a:r>
              <a:rPr lang="hu-HU" sz="2000" dirty="0"/>
              <a:t>ellentétben, </a:t>
            </a:r>
            <a:r>
              <a:rPr lang="hu-HU" sz="2000" dirty="0" smtClean="0"/>
              <a:t>időnként </a:t>
            </a:r>
            <a:r>
              <a:rPr lang="hu-HU" sz="2000" dirty="0"/>
              <a:t>ellenséges interakcióban is </a:t>
            </a:r>
            <a:r>
              <a:rPr lang="hu-HU" sz="2000" dirty="0" smtClean="0"/>
              <a:t>kifejeződik</a:t>
            </a:r>
            <a:r>
              <a:rPr lang="hu-HU" sz="2000" dirty="0"/>
              <a:t>” (</a:t>
            </a:r>
            <a:r>
              <a:rPr lang="hu-HU" sz="2000" dirty="0" err="1"/>
              <a:t>Cseh-Szombathy</a:t>
            </a:r>
            <a:r>
              <a:rPr lang="hu-HU" sz="2000" dirty="0"/>
              <a:t>, 1985: 21</a:t>
            </a:r>
            <a:r>
              <a:rPr lang="hu-HU" sz="20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472608" cy="864096"/>
          </a:xfrm>
        </p:spPr>
        <p:txBody>
          <a:bodyPr/>
          <a:lstStyle/>
          <a:p>
            <a:r>
              <a:rPr lang="hu-HU" dirty="0" smtClean="0"/>
              <a:t>A konfliktus definíciója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268760"/>
            <a:ext cx="5400599" cy="5589240"/>
          </a:xfrm>
        </p:spPr>
      </p:pic>
    </p:spTree>
    <p:extLst>
      <p:ext uri="{BB962C8B-B14F-4D97-AF65-F5344CB8AC3E}">
        <p14:creationId xmlns:p14="http://schemas.microsoft.com/office/powerpoint/2010/main" xmlns="" val="29310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0" y="1700808"/>
            <a:ext cx="3923928" cy="497909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Korosztály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Korcsoport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err="1" smtClean="0"/>
              <a:t>Kohorsz</a:t>
            </a:r>
            <a:r>
              <a:rPr lang="hu-HU" sz="2400" b="1" dirty="0" smtClean="0"/>
              <a:t> </a:t>
            </a:r>
            <a:r>
              <a:rPr lang="hu-HU" sz="2400" dirty="0"/>
              <a:t>(</a:t>
            </a:r>
            <a:r>
              <a:rPr lang="hu-HU" sz="2400" dirty="0" err="1"/>
              <a:t>Ryder</a:t>
            </a:r>
            <a:r>
              <a:rPr lang="hu-HU" sz="2400" dirty="0"/>
              <a:t>, </a:t>
            </a:r>
            <a:r>
              <a:rPr lang="hu-HU" sz="2400" dirty="0" smtClean="0"/>
              <a:t>1969, </a:t>
            </a:r>
            <a:r>
              <a:rPr lang="hu-HU" sz="2400" dirty="0"/>
              <a:t>(Blaskó, 2009</a:t>
            </a:r>
            <a:r>
              <a:rPr lang="hu-HU" sz="24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 jóléti generációról </a:t>
            </a:r>
            <a:r>
              <a:rPr lang="hu-HU" sz="2400" dirty="0" smtClean="0"/>
              <a:t>(</a:t>
            </a:r>
            <a:r>
              <a:rPr lang="hu-HU" sz="2400" dirty="0" err="1"/>
              <a:t>Arber</a:t>
            </a:r>
            <a:r>
              <a:rPr lang="hu-HU" sz="2400" dirty="0"/>
              <a:t>–</a:t>
            </a:r>
            <a:r>
              <a:rPr lang="hu-HU" sz="2400" dirty="0" err="1"/>
              <a:t>Attias-Donfut</a:t>
            </a:r>
            <a:r>
              <a:rPr lang="hu-HU" sz="2400" dirty="0"/>
              <a:t>, 2000).</a:t>
            </a:r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sz="1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412043" cy="864096"/>
          </a:xfrm>
        </p:spPr>
        <p:txBody>
          <a:bodyPr/>
          <a:lstStyle/>
          <a:p>
            <a:r>
              <a:rPr lang="hu-HU" dirty="0" smtClean="0"/>
              <a:t>A generáció fogalma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980728"/>
            <a:ext cx="5436096" cy="5877272"/>
          </a:xfrm>
        </p:spPr>
      </p:pic>
    </p:spTree>
    <p:extLst>
      <p:ext uri="{BB962C8B-B14F-4D97-AF65-F5344CB8AC3E}">
        <p14:creationId xmlns:p14="http://schemas.microsoft.com/office/powerpoint/2010/main" xmlns="" val="4295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0" y="1268760"/>
            <a:ext cx="3465513" cy="532859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Veteránok (2. </a:t>
            </a:r>
            <a:r>
              <a:rPr lang="hu-HU" sz="2000" dirty="0" err="1" smtClean="0"/>
              <a:t>vh</a:t>
            </a:r>
            <a:r>
              <a:rPr lang="hu-HU" sz="2000" dirty="0" smtClean="0"/>
              <a:t>. előtt születettek)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Baby boom </a:t>
            </a:r>
            <a:r>
              <a:rPr lang="hu-HU" sz="2000" dirty="0" smtClean="0"/>
              <a:t>nemzedék (1946-64)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Magyarországon </a:t>
            </a:r>
            <a:r>
              <a:rPr lang="hu-HU" sz="2000" dirty="0" smtClean="0"/>
              <a:t>a </a:t>
            </a:r>
            <a:r>
              <a:rPr lang="hu-HU" sz="2000" dirty="0" err="1" smtClean="0"/>
              <a:t>Ratkó-korszak</a:t>
            </a:r>
            <a:r>
              <a:rPr lang="hu-HU" sz="2000" dirty="0" smtClean="0"/>
              <a:t> = nyugati </a:t>
            </a:r>
            <a:r>
              <a:rPr lang="hu-HU" sz="2000" dirty="0"/>
              <a:t>baby </a:t>
            </a:r>
            <a:r>
              <a:rPr lang="hu-HU" sz="2000" dirty="0" smtClean="0"/>
              <a:t>boom.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X </a:t>
            </a:r>
            <a:r>
              <a:rPr lang="hu-HU" sz="2000" dirty="0" smtClean="0"/>
              <a:t>generáció: (1965-79) </a:t>
            </a:r>
            <a:r>
              <a:rPr lang="hu-HU" dirty="0" smtClean="0"/>
              <a:t>(</a:t>
            </a:r>
            <a:r>
              <a:rPr lang="hu-HU" dirty="0" err="1"/>
              <a:t>Coupland</a:t>
            </a:r>
            <a:r>
              <a:rPr lang="hu-HU" dirty="0"/>
              <a:t> </a:t>
            </a:r>
            <a:r>
              <a:rPr lang="hu-HU" dirty="0" smtClean="0"/>
              <a:t>:1991)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Y generáció: (1980-1995)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 smtClean="0"/>
              <a:t>Z-generáció</a:t>
            </a:r>
            <a:r>
              <a:rPr lang="hu-HU" sz="2000" dirty="0" smtClean="0"/>
              <a:t>: (1996-2010)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 smtClean="0"/>
              <a:t>Alpha-generáció</a:t>
            </a:r>
            <a:r>
              <a:rPr lang="hu-HU" sz="2000" dirty="0" smtClean="0"/>
              <a:t>: 2010-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AO generációról </a:t>
            </a:r>
            <a:r>
              <a:rPr lang="hu-HU" sz="2000" dirty="0" smtClean="0"/>
              <a:t>:  (2000-2020) </a:t>
            </a:r>
            <a:r>
              <a:rPr lang="hu-HU" dirty="0" smtClean="0"/>
              <a:t>(Anderson </a:t>
            </a:r>
            <a:r>
              <a:rPr lang="hu-HU" dirty="0"/>
              <a:t>és </a:t>
            </a:r>
            <a:r>
              <a:rPr lang="hu-HU" dirty="0" err="1" smtClean="0"/>
              <a:t>Rainie</a:t>
            </a:r>
            <a:r>
              <a:rPr lang="hu-HU" dirty="0" smtClean="0"/>
              <a:t>: 2012</a:t>
            </a:r>
            <a:r>
              <a:rPr lang="hu-HU" dirty="0"/>
              <a:t>)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051720" y="79054"/>
            <a:ext cx="4412043" cy="864096"/>
          </a:xfrm>
        </p:spPr>
        <p:txBody>
          <a:bodyPr/>
          <a:lstStyle/>
          <a:p>
            <a:r>
              <a:rPr lang="hu-HU" dirty="0" smtClean="0"/>
              <a:t>A generáció fogalma II.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514" y="1124744"/>
            <a:ext cx="5678486" cy="5616624"/>
          </a:xfrm>
        </p:spPr>
      </p:pic>
    </p:spTree>
    <p:extLst>
      <p:ext uri="{BB962C8B-B14F-4D97-AF65-F5344CB8AC3E}">
        <p14:creationId xmlns:p14="http://schemas.microsoft.com/office/powerpoint/2010/main" xmlns="" val="19077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172766"/>
            <a:ext cx="5508104" cy="5568602"/>
          </a:xfr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Potenciális (rejtett) konfliktus</a:t>
            </a:r>
            <a:r>
              <a:rPr lang="hu-HU" sz="1800" dirty="0" smtClean="0"/>
              <a:t> </a:t>
            </a:r>
          </a:p>
          <a:p>
            <a:r>
              <a:rPr lang="hu-HU" sz="1800" dirty="0" smtClean="0"/>
              <a:t>olyan </a:t>
            </a:r>
            <a:r>
              <a:rPr lang="hu-HU" sz="1800" dirty="0"/>
              <a:t>objektív, a megfigyelő által </a:t>
            </a:r>
            <a:r>
              <a:rPr lang="hu-HU" sz="1800" dirty="0" smtClean="0"/>
              <a:t>feltárható érdekellentétek, amelyek </a:t>
            </a:r>
            <a:r>
              <a:rPr lang="hu-HU" sz="1800" dirty="0"/>
              <a:t>konfliktussá </a:t>
            </a:r>
            <a:r>
              <a:rPr lang="hu-HU" sz="1800" dirty="0" smtClean="0"/>
              <a:t>nőhetnek</a:t>
            </a:r>
            <a:r>
              <a:rPr lang="hu-HU" sz="1800" dirty="0"/>
              <a:t> (Deutsch, </a:t>
            </a:r>
            <a:r>
              <a:rPr lang="hu-HU" sz="1800" dirty="0" smtClean="0"/>
              <a:t>1973) </a:t>
            </a:r>
            <a:endParaRPr lang="hu-HU" sz="1800" dirty="0"/>
          </a:p>
          <a:p>
            <a:endParaRPr lang="hu-H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/>
              <a:t>A</a:t>
            </a:r>
            <a:r>
              <a:rPr lang="hu-HU" sz="1800" b="1" dirty="0" smtClean="0"/>
              <a:t>ktuális konfliktus</a:t>
            </a:r>
          </a:p>
          <a:p>
            <a:r>
              <a:rPr lang="hu-HU" sz="1800" dirty="0"/>
              <a:t>a</a:t>
            </a:r>
            <a:r>
              <a:rPr lang="hu-HU" sz="1800" dirty="0" smtClean="0"/>
              <a:t>z a fajta konfliktus, </a:t>
            </a:r>
            <a:r>
              <a:rPr lang="hu-HU" sz="1800" dirty="0"/>
              <a:t>amit a részes felek is annak tekintenek, tehát érzékelik és kinyilvánítják, hogy közöttük a célkitűzések összeegyeztethetetlensége áll fenn.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412043" cy="864096"/>
          </a:xfrm>
        </p:spPr>
        <p:txBody>
          <a:bodyPr/>
          <a:lstStyle/>
          <a:p>
            <a:r>
              <a:rPr lang="hu-HU" dirty="0" smtClean="0"/>
              <a:t>A konfliktus mibenléte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10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19872" cy="46910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 lefolyás feltételei: </a:t>
            </a:r>
            <a:r>
              <a:rPr lang="hu-HU" sz="2400" dirty="0" smtClean="0"/>
              <a:t>generációs konfliktuspercepciók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Módja: </a:t>
            </a:r>
            <a:r>
              <a:rPr lang="hu-HU" sz="2400" dirty="0"/>
              <a:t>az </a:t>
            </a:r>
            <a:r>
              <a:rPr lang="hu-HU" sz="2400" dirty="0" err="1" smtClean="0"/>
              <a:t>agresszor-védekező-modell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Vizsgálati percepciók: 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400" dirty="0"/>
              <a:t>	</a:t>
            </a:r>
            <a:r>
              <a:rPr lang="hu-HU" sz="2400" dirty="0" smtClean="0"/>
              <a:t>általában </a:t>
            </a:r>
            <a:r>
              <a:rPr lang="hu-HU" sz="2400" dirty="0"/>
              <a:t>a </a:t>
            </a:r>
            <a:r>
              <a:rPr lang="hu-HU" sz="2400" dirty="0" smtClean="0"/>
              <a:t>közös </a:t>
            </a:r>
            <a:r>
              <a:rPr lang="hu-HU" sz="2400" dirty="0"/>
              <a:t>értékek hiánya. 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472608" cy="864096"/>
          </a:xfrm>
        </p:spPr>
        <p:txBody>
          <a:bodyPr/>
          <a:lstStyle/>
          <a:p>
            <a:r>
              <a:rPr lang="hu-HU" dirty="0" smtClean="0"/>
              <a:t>A konfliktus </a:t>
            </a:r>
            <a:r>
              <a:rPr lang="hu-HU" dirty="0"/>
              <a:t>dinamikája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027026"/>
            <a:ext cx="5724128" cy="5877271"/>
          </a:xfrm>
        </p:spPr>
      </p:pic>
    </p:spTree>
    <p:extLst>
      <p:ext uri="{BB962C8B-B14F-4D97-AF65-F5344CB8AC3E}">
        <p14:creationId xmlns:p14="http://schemas.microsoft.com/office/powerpoint/2010/main" xmlns="" val="38273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46910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Anyagi javak: a </a:t>
            </a:r>
            <a:r>
              <a:rPr lang="hu-HU" sz="1800" dirty="0"/>
              <a:t>jóléti </a:t>
            </a:r>
            <a:r>
              <a:rPr lang="hu-HU" sz="1800" dirty="0" smtClean="0"/>
              <a:t>források</a:t>
            </a:r>
            <a:r>
              <a:rPr lang="hu-HU" sz="1800" dirty="0"/>
              <a:t> </a:t>
            </a:r>
            <a:r>
              <a:rPr lang="hu-HU" sz="1800" dirty="0" smtClean="0"/>
              <a:t>elosztása,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é</a:t>
            </a:r>
            <a:r>
              <a:rPr lang="hu-HU" sz="1800" dirty="0" smtClean="0"/>
              <a:t>letmód,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értékrendszer,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hitrendszer,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szexuális orientáció,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házasság,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család,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gyermekvállalás,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k</a:t>
            </a:r>
            <a:r>
              <a:rPr lang="hu-HU" sz="1800" dirty="0" smtClean="0"/>
              <a:t>ivándorlás 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bevándorlás,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a </a:t>
            </a:r>
            <a:r>
              <a:rPr lang="hu-HU" sz="1800" dirty="0"/>
              <a:t>generációk közötti kapcsolat </a:t>
            </a:r>
            <a:r>
              <a:rPr lang="hu-HU" sz="1800" dirty="0" smtClean="0"/>
              <a:t>természetének megítélése. </a:t>
            </a:r>
            <a:endParaRPr lang="hu-HU" sz="1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412043" cy="864096"/>
          </a:xfrm>
        </p:spPr>
        <p:txBody>
          <a:bodyPr/>
          <a:lstStyle/>
          <a:p>
            <a:r>
              <a:rPr lang="hu-HU" dirty="0" smtClean="0"/>
              <a:t>A konfliktusok tárgya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805991"/>
            <a:ext cx="6012159" cy="5949279"/>
          </a:xfrm>
        </p:spPr>
      </p:pic>
    </p:spTree>
    <p:extLst>
      <p:ext uri="{BB962C8B-B14F-4D97-AF65-F5344CB8AC3E}">
        <p14:creationId xmlns:p14="http://schemas.microsoft.com/office/powerpoint/2010/main" xmlns="" val="2909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864096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Generációs konfliktusok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7824" y="1119618"/>
            <a:ext cx="6147051" cy="5760640"/>
          </a:xfrm>
          <a:prstGeom prst="rect">
            <a:avLst/>
          </a:prstGeom>
        </p:spPr>
      </p:pic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>
          <a:xfrm>
            <a:off x="457201" y="1119618"/>
            <a:ext cx="2746647" cy="5621750"/>
          </a:xfrm>
        </p:spPr>
        <p:txBody>
          <a:bodyPr>
            <a:normAutofit/>
          </a:bodyPr>
          <a:lstStyle/>
          <a:p>
            <a:r>
              <a:rPr lang="hu-HU" dirty="0" smtClean="0"/>
              <a:t>1. </a:t>
            </a:r>
            <a:r>
              <a:rPr lang="en-US" dirty="0" smtClean="0"/>
              <a:t>Arber</a:t>
            </a:r>
            <a:r>
              <a:rPr lang="en-US" dirty="0"/>
              <a:t>, Sara–Claudine </a:t>
            </a:r>
            <a:r>
              <a:rPr lang="en-US" dirty="0" err="1"/>
              <a:t>Attias-Donfut</a:t>
            </a:r>
            <a:r>
              <a:rPr lang="en-US" dirty="0"/>
              <a:t> (eds.) (2000): </a:t>
            </a:r>
            <a:r>
              <a:rPr lang="en-US" i="1" dirty="0"/>
              <a:t>The Myth of Generational </a:t>
            </a:r>
            <a:r>
              <a:rPr lang="en-US" i="1" dirty="0" err="1"/>
              <a:t>Confl</a:t>
            </a:r>
            <a:r>
              <a:rPr lang="en-US" i="1" dirty="0"/>
              <a:t> </a:t>
            </a:r>
            <a:r>
              <a:rPr lang="en-US" i="1" dirty="0" err="1"/>
              <a:t>ict</a:t>
            </a:r>
            <a:r>
              <a:rPr lang="en-US" i="1" dirty="0"/>
              <a:t>. The Family and the State in Ageing Societies.</a:t>
            </a:r>
            <a:r>
              <a:rPr lang="en-US" dirty="0"/>
              <a:t> Routledge, </a:t>
            </a:r>
            <a:r>
              <a:rPr lang="en-US" dirty="0" smtClean="0"/>
              <a:t>London</a:t>
            </a:r>
            <a:endParaRPr lang="hu-HU" dirty="0" smtClean="0"/>
          </a:p>
          <a:p>
            <a:r>
              <a:rPr lang="hu-HU" dirty="0" smtClean="0"/>
              <a:t>2. Bene </a:t>
            </a:r>
            <a:r>
              <a:rPr lang="hu-HU" dirty="0"/>
              <a:t>Márton (2013): </a:t>
            </a:r>
            <a:r>
              <a:rPr lang="hu-HU" i="1" dirty="0"/>
              <a:t>Az időskor politikai konstrukciója az online társalgások tükrében</a:t>
            </a:r>
            <a:r>
              <a:rPr lang="hu-HU" dirty="0"/>
              <a:t>. Politikatudományi Szemle, XXII. évf., 4. szám. </a:t>
            </a:r>
            <a:r>
              <a:rPr lang="hu-HU" dirty="0" smtClean="0"/>
              <a:t>140–160</a:t>
            </a:r>
          </a:p>
          <a:p>
            <a:r>
              <a:rPr lang="hu-HU" dirty="0"/>
              <a:t>Makay Zsuzsa (2013). </a:t>
            </a:r>
            <a:r>
              <a:rPr lang="hu-HU" i="1" dirty="0" smtClean="0"/>
              <a:t>3.Párkapcsolati </a:t>
            </a:r>
            <a:r>
              <a:rPr lang="hu-HU" i="1" dirty="0"/>
              <a:t>magatartás és családalapítás a fiatalok körében</a:t>
            </a:r>
            <a:r>
              <a:rPr lang="hu-HU" dirty="0"/>
              <a:t>. </a:t>
            </a:r>
            <a:r>
              <a:rPr lang="hu-HU" dirty="0" err="1"/>
              <a:t>In</a:t>
            </a:r>
            <a:r>
              <a:rPr lang="hu-HU" dirty="0"/>
              <a:t>: Székely L. (szerk.) Magyar ifjúság 2012 – Tanulmánykötet. Budapest: Kutatópont. 53–89</a:t>
            </a:r>
            <a:r>
              <a:rPr lang="hu-HU" dirty="0" smtClean="0"/>
              <a:t>.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33042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473</Words>
  <Application>Microsoft Office PowerPoint</Application>
  <PresentationFormat>Diavetítés a képernyőre (4:3 oldalarány)</PresentationFormat>
  <Paragraphs>69</Paragraphs>
  <Slides>10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Generációs konfliktusok   Dr. Osváth Andrea    2017. október 12.  Szeged</vt:lpstr>
      <vt:lpstr>A konfliktus definíciója</vt:lpstr>
      <vt:lpstr>A konfliktus definíciója</vt:lpstr>
      <vt:lpstr>A generáció fogalma</vt:lpstr>
      <vt:lpstr>A generáció fogalma II.</vt:lpstr>
      <vt:lpstr>A konfliktus mibenléte</vt:lpstr>
      <vt:lpstr>A konfliktus dinamikája</vt:lpstr>
      <vt:lpstr>A konfliktusok tárgya</vt:lpstr>
      <vt:lpstr>Generációs konfliktusok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82</cp:revision>
  <dcterms:created xsi:type="dcterms:W3CDTF">2014-03-03T11:13:53Z</dcterms:created>
  <dcterms:modified xsi:type="dcterms:W3CDTF">2017-10-18T06:06:27Z</dcterms:modified>
</cp:coreProperties>
</file>