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charts/style7.xml" ContentType="application/vnd.ms-office.chart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charts/style6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olors1.xml" ContentType="application/vnd.ms-office.chartcolorstyle+xml"/>
  <Default Extension="tiff" ContentType="image/tiff"/>
  <Override PartName="/ppt/charts/chart6.xml" ContentType="application/vnd.openxmlformats-officedocument.drawingml.chart+xml"/>
  <Override PartName="/ppt/charts/style8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31"/>
  </p:notesMasterIdLst>
  <p:sldIdLst>
    <p:sldId id="256" r:id="rId2"/>
    <p:sldId id="261" r:id="rId3"/>
    <p:sldId id="262" r:id="rId4"/>
    <p:sldId id="290" r:id="rId5"/>
    <p:sldId id="291" r:id="rId6"/>
    <p:sldId id="266" r:id="rId7"/>
    <p:sldId id="264" r:id="rId8"/>
    <p:sldId id="289" r:id="rId9"/>
    <p:sldId id="286" r:id="rId10"/>
    <p:sldId id="268" r:id="rId11"/>
    <p:sldId id="265" r:id="rId12"/>
    <p:sldId id="269" r:id="rId13"/>
    <p:sldId id="287" r:id="rId14"/>
    <p:sldId id="272" r:id="rId15"/>
    <p:sldId id="273" r:id="rId16"/>
    <p:sldId id="274" r:id="rId17"/>
    <p:sldId id="288" r:id="rId18"/>
    <p:sldId id="277" r:id="rId19"/>
    <p:sldId id="278" r:id="rId20"/>
    <p:sldId id="275" r:id="rId21"/>
    <p:sldId id="279" r:id="rId22"/>
    <p:sldId id="280" r:id="rId23"/>
    <p:sldId id="282" r:id="rId24"/>
    <p:sldId id="283" r:id="rId25"/>
    <p:sldId id="284" r:id="rId26"/>
    <p:sldId id="285" r:id="rId27"/>
    <p:sldId id="281" r:id="rId28"/>
    <p:sldId id="260" r:id="rId29"/>
    <p:sldId id="258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31" autoAdjust="0"/>
    <p:restoredTop sz="92868" autoAdjust="0"/>
  </p:normalViewPr>
  <p:slideViewPr>
    <p:cSldViewPr snapToObjects="1">
      <p:cViewPr varScale="1">
        <p:scale>
          <a:sx n="108" d="100"/>
          <a:sy n="108" d="100"/>
        </p:scale>
        <p:origin x="-184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Users\pappattila\Desktop\ATTILA\miskolc\EFOP_3.6.2_KONFLIKTUS\kon_majus_10\ELEMzes_0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Users\pappattila\Desktop\ATTILA\miskolc\EFOP_3.6.2_KONFLIKTUS\kon_majus_10\ELEMzes_0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\\Users\pappattila\Desktop\ATTILA\miskolc\EFOP_3.6.2_KONFLIKTUS\kon_majus_10\ELEMzes_0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\\Users\pappattila\Desktop\ATTILA\miskolc\EFOP_3.6.2_KONFLIKTUS\kon_majus_10\ELEMzes_01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\\Users\pappattila\Desktop\ATTILA\miskolc\EFOP_3.6.2_KONFLIKTUS\kon_majus_10\ELEMzes_01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\\Users\pappattila\Desktop\ATTILA\miskolc\EFOP_3.6.2_KONFLIKTUS\kon_majus_10\ELEMzes_01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\\Users\pappattila\Desktop\ATTILA\miskolc\EFOP_3.6.2_KONFLIKTUS\kon_majus_10\ELEMzes_01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\\Users\pappattila\Desktop\ATTILA\miskolc\EFOP_3.6.2_KONFLIKTUS\kon_majus_10\ELEMzes_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'k1 elegedettseg'!$B$32:$B$40</c:f>
              <c:strCache>
                <c:ptCount val="9"/>
                <c:pt idx="0">
                  <c:v>A jövő nyújtotta lehetőségekkel</c:v>
                </c:pt>
                <c:pt idx="1">
                  <c:v>A háztartása pénzügyi helyzetével</c:v>
                </c:pt>
                <c:pt idx="2">
                  <c:v>A szabadidő eltöltésének módjával</c:v>
                </c:pt>
                <c:pt idx="3">
                  <c:v>Az iskolai végzettségével</c:v>
                </c:pt>
                <c:pt idx="4">
                  <c:v>A jelenleg végzett munkájával</c:v>
                </c:pt>
                <c:pt idx="5">
                  <c:v>A barátokkal fenntartott kapcsolatával</c:v>
                </c:pt>
                <c:pt idx="6">
                  <c:v>A lakáskörülményeivel</c:v>
                </c:pt>
                <c:pt idx="7">
                  <c:v>A magánéletével</c:v>
                </c:pt>
                <c:pt idx="8">
                  <c:v>Az élelmiszerszükséglete kielégítésének lehetőségével</c:v>
                </c:pt>
              </c:strCache>
            </c:strRef>
          </c:cat>
          <c:val>
            <c:numRef>
              <c:f>'k1 elegedettseg'!$C$32:$C$40</c:f>
              <c:numCache>
                <c:formatCode>General</c:formatCode>
                <c:ptCount val="9"/>
                <c:pt idx="0">
                  <c:v>3</c:v>
                </c:pt>
                <c:pt idx="1">
                  <c:v>3.22</c:v>
                </c:pt>
                <c:pt idx="2">
                  <c:v>3.62</c:v>
                </c:pt>
                <c:pt idx="3">
                  <c:v>3.72</c:v>
                </c:pt>
                <c:pt idx="4">
                  <c:v>3.75</c:v>
                </c:pt>
                <c:pt idx="5">
                  <c:v>3.8499999999999996</c:v>
                </c:pt>
                <c:pt idx="6">
                  <c:v>3.92</c:v>
                </c:pt>
                <c:pt idx="7">
                  <c:v>3.9299999999999997</c:v>
                </c:pt>
                <c:pt idx="8">
                  <c:v>3.94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17-6D44-9EB4-6D4868FB8472}"/>
            </c:ext>
          </c:extLst>
        </c:ser>
        <c:dLbls/>
        <c:gapWidth val="182"/>
        <c:axId val="78908032"/>
        <c:axId val="80232832"/>
      </c:barChart>
      <c:catAx>
        <c:axId val="7890803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0232832"/>
        <c:crosses val="autoZero"/>
        <c:auto val="1"/>
        <c:lblAlgn val="ctr"/>
        <c:lblOffset val="100"/>
      </c:catAx>
      <c:valAx>
        <c:axId val="80232832"/>
        <c:scaling>
          <c:orientation val="minMax"/>
          <c:min val="2.5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8908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600"/>
      </a:pPr>
      <a:endParaRPr lang="hu-H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'k2 elegedettseg'!$B$29:$B$37</c:f>
              <c:strCache>
                <c:ptCount val="9"/>
                <c:pt idx="0">
                  <c:v>Gyakran azt érzem, hogy „szétszakadok” a munkahelyem és a családom között.</c:v>
                </c:pt>
                <c:pt idx="1">
                  <c:v> Sokszor érzem, hogy nem tudok minden velem kapcsolatos elvárásnak eleget tenni</c:v>
                </c:pt>
                <c:pt idx="2">
                  <c:v>Gyakran érzem feszültnek magam.</c:v>
                </c:pt>
                <c:pt idx="3">
                  <c:v>A munkahelyemen a főnököm megbecsül.</c:v>
                </c:pt>
                <c:pt idx="4">
                  <c:v> Jól érzem magam a bőrömben.</c:v>
                </c:pt>
                <c:pt idx="5">
                  <c:v>Baráti kapcsolataimra inkább a harmónia jellemző.</c:v>
                </c:pt>
                <c:pt idx="6">
                  <c:v>A családi életem harmonikus.</c:v>
                </c:pt>
                <c:pt idx="7">
                  <c:v> Általánosságban felvállalom a konfliktusokat.</c:v>
                </c:pt>
                <c:pt idx="8">
                  <c:v>A munkahelyemen a kollégáim tisztelnek.</c:v>
                </c:pt>
              </c:strCache>
            </c:strRef>
          </c:cat>
          <c:val>
            <c:numRef>
              <c:f>'k2 elegedettseg'!$C$29:$C$37</c:f>
              <c:numCache>
                <c:formatCode>General</c:formatCode>
                <c:ptCount val="9"/>
                <c:pt idx="0">
                  <c:v>2.67</c:v>
                </c:pt>
                <c:pt idx="1">
                  <c:v>3.11</c:v>
                </c:pt>
                <c:pt idx="2">
                  <c:v>3.16</c:v>
                </c:pt>
                <c:pt idx="3">
                  <c:v>3.79</c:v>
                </c:pt>
                <c:pt idx="4">
                  <c:v>3.82</c:v>
                </c:pt>
                <c:pt idx="5">
                  <c:v>3.9299999999999997</c:v>
                </c:pt>
                <c:pt idx="6">
                  <c:v>3.9499999999999997</c:v>
                </c:pt>
                <c:pt idx="7">
                  <c:v>3.9499999999999997</c:v>
                </c:pt>
                <c:pt idx="8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1D-E245-BB5E-D292160B3787}"/>
            </c:ext>
          </c:extLst>
        </c:ser>
        <c:dLbls/>
        <c:gapWidth val="182"/>
        <c:axId val="80277888"/>
        <c:axId val="80279424"/>
      </c:barChart>
      <c:catAx>
        <c:axId val="8027788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0279424"/>
        <c:crosses val="autoZero"/>
        <c:auto val="1"/>
        <c:lblAlgn val="ctr"/>
        <c:lblOffset val="100"/>
        <c:tickLblSkip val="1"/>
      </c:catAx>
      <c:valAx>
        <c:axId val="80279424"/>
        <c:scaling>
          <c:orientation val="minMax"/>
          <c:max val="4"/>
          <c:min val="2.5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0277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600"/>
      </a:pPr>
      <a:endParaRPr lang="hu-H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Munka10!$C$79</c:f>
              <c:strCache>
                <c:ptCount val="1"/>
                <c:pt idx="0">
                  <c:v>interperszonális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Munka10!$B$80:$B$84</c:f>
              <c:strCache>
                <c:ptCount val="5"/>
                <c:pt idx="0">
                  <c:v>Sátoraljaújhely</c:v>
                </c:pt>
                <c:pt idx="1">
                  <c:v>Ózd</c:v>
                </c:pt>
                <c:pt idx="2">
                  <c:v>Bükkszentkereszt</c:v>
                </c:pt>
                <c:pt idx="3">
                  <c:v>Kistokaj</c:v>
                </c:pt>
                <c:pt idx="4">
                  <c:v>Fúlókércs</c:v>
                </c:pt>
              </c:strCache>
            </c:strRef>
          </c:cat>
          <c:val>
            <c:numRef>
              <c:f>Munka10!$C$80:$C$84</c:f>
              <c:numCache>
                <c:formatCode>0.00</c:formatCode>
                <c:ptCount val="5"/>
                <c:pt idx="0">
                  <c:v>0.1134353</c:v>
                </c:pt>
                <c:pt idx="1">
                  <c:v>-9.2143899999999987E-2</c:v>
                </c:pt>
                <c:pt idx="2">
                  <c:v>0.1125887</c:v>
                </c:pt>
                <c:pt idx="3">
                  <c:v>-0.1607777</c:v>
                </c:pt>
                <c:pt idx="4">
                  <c:v>-0.29784500000000008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83-D342-9B7A-3EE2E6782D0B}"/>
            </c:ext>
          </c:extLst>
        </c:ser>
        <c:dLbls/>
        <c:gapWidth val="219"/>
        <c:overlap val="-27"/>
        <c:axId val="80168832"/>
        <c:axId val="80170368"/>
      </c:barChart>
      <c:catAx>
        <c:axId val="80168832"/>
        <c:scaling>
          <c:orientation val="minMax"/>
        </c:scaling>
        <c:axPos val="b"/>
        <c:numFmt formatCode="General" sourceLinked="1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0170368"/>
        <c:crosses val="autoZero"/>
        <c:auto val="1"/>
        <c:lblAlgn val="ctr"/>
        <c:lblOffset val="100"/>
        <c:tickLblSkip val="1"/>
      </c:catAx>
      <c:valAx>
        <c:axId val="801703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0168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hu-H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Munka10!$C$89</c:f>
              <c:strCache>
                <c:ptCount val="1"/>
                <c:pt idx="0">
                  <c:v>közéleti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Munka10!$B$90:$B$94</c:f>
              <c:strCache>
                <c:ptCount val="5"/>
                <c:pt idx="0">
                  <c:v>Sátoraljaújhely</c:v>
                </c:pt>
                <c:pt idx="1">
                  <c:v>Ózd</c:v>
                </c:pt>
                <c:pt idx="2">
                  <c:v>Bükkszentkereszt</c:v>
                </c:pt>
                <c:pt idx="3">
                  <c:v>Kistokaj</c:v>
                </c:pt>
                <c:pt idx="4">
                  <c:v>Fúlókércs</c:v>
                </c:pt>
              </c:strCache>
            </c:strRef>
          </c:cat>
          <c:val>
            <c:numRef>
              <c:f>Munka10!$C$90:$C$94</c:f>
              <c:numCache>
                <c:formatCode>0.00</c:formatCode>
                <c:ptCount val="5"/>
                <c:pt idx="0">
                  <c:v>0.13014390000000001</c:v>
                </c:pt>
                <c:pt idx="1">
                  <c:v>-9.8223100000000022E-2</c:v>
                </c:pt>
                <c:pt idx="2">
                  <c:v>-4.3697800000000002E-2</c:v>
                </c:pt>
                <c:pt idx="3">
                  <c:v>0.19677919999999999</c:v>
                </c:pt>
                <c:pt idx="4">
                  <c:v>-0.36376360000000002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13-694C-8D09-324FC7DEC594}"/>
            </c:ext>
          </c:extLst>
        </c:ser>
        <c:dLbls/>
        <c:gapWidth val="219"/>
        <c:overlap val="-27"/>
        <c:axId val="81084416"/>
        <c:axId val="81085952"/>
      </c:barChart>
      <c:catAx>
        <c:axId val="81084416"/>
        <c:scaling>
          <c:orientation val="minMax"/>
        </c:scaling>
        <c:axPos val="b"/>
        <c:numFmt formatCode="General" sourceLinked="1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1085952"/>
        <c:crosses val="autoZero"/>
        <c:auto val="1"/>
        <c:lblAlgn val="ctr"/>
        <c:lblOffset val="100"/>
        <c:tickLblSkip val="1"/>
      </c:catAx>
      <c:valAx>
        <c:axId val="810859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108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hu-H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Munka10!$C$134</c:f>
              <c:strCache>
                <c:ptCount val="1"/>
                <c:pt idx="0">
                  <c:v>interperszonális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Munka10!$B$135:$B$137</c:f>
              <c:strCache>
                <c:ptCount val="3"/>
                <c:pt idx="0">
                  <c:v>18‎-39</c:v>
                </c:pt>
                <c:pt idx="1">
                  <c:v>40-59</c:v>
                </c:pt>
                <c:pt idx="2">
                  <c:v>60+</c:v>
                </c:pt>
              </c:strCache>
            </c:strRef>
          </c:cat>
          <c:val>
            <c:numRef>
              <c:f>Munka10!$C$135:$C$137</c:f>
              <c:numCache>
                <c:formatCode>General</c:formatCode>
                <c:ptCount val="3"/>
                <c:pt idx="0">
                  <c:v>0.1426557</c:v>
                </c:pt>
                <c:pt idx="1">
                  <c:v>3.3302199999999997E-2</c:v>
                </c:pt>
                <c:pt idx="2">
                  <c:v>-0.29285070000000007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D4-7F45-A41D-14B8ABE19817}"/>
            </c:ext>
          </c:extLst>
        </c:ser>
        <c:dLbls/>
        <c:gapWidth val="219"/>
        <c:overlap val="-27"/>
        <c:axId val="80680832"/>
        <c:axId val="80682368"/>
      </c:barChart>
      <c:catAx>
        <c:axId val="80680832"/>
        <c:scaling>
          <c:orientation val="minMax"/>
        </c:scaling>
        <c:axPos val="b"/>
        <c:numFmt formatCode="General" sourceLinked="1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0682368"/>
        <c:crosses val="autoZero"/>
        <c:auto val="1"/>
        <c:lblAlgn val="ctr"/>
        <c:lblOffset val="100"/>
      </c:catAx>
      <c:valAx>
        <c:axId val="806823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068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hu-H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Munka10!$C$150</c:f>
              <c:strCache>
                <c:ptCount val="1"/>
                <c:pt idx="0">
                  <c:v>szociális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Munka10!$B$151:$B$153</c:f>
              <c:strCache>
                <c:ptCount val="3"/>
                <c:pt idx="0">
                  <c:v>18‎-39</c:v>
                </c:pt>
                <c:pt idx="1">
                  <c:v>40-59</c:v>
                </c:pt>
                <c:pt idx="2">
                  <c:v>60+</c:v>
                </c:pt>
              </c:strCache>
            </c:strRef>
          </c:cat>
          <c:val>
            <c:numRef>
              <c:f>Munka10!$C$151:$C$153</c:f>
              <c:numCache>
                <c:formatCode>General</c:formatCode>
                <c:ptCount val="3"/>
                <c:pt idx="0">
                  <c:v>6.143860000000001E-2</c:v>
                </c:pt>
                <c:pt idx="1">
                  <c:v>9.362700000000005E-3</c:v>
                </c:pt>
                <c:pt idx="2">
                  <c:v>-0.12223050000000003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68-7249-A1B0-37469C44972C}"/>
            </c:ext>
          </c:extLst>
        </c:ser>
        <c:dLbls/>
        <c:gapWidth val="219"/>
        <c:overlap val="-27"/>
        <c:axId val="80728064"/>
        <c:axId val="80729600"/>
      </c:barChart>
      <c:catAx>
        <c:axId val="80728064"/>
        <c:scaling>
          <c:orientation val="minMax"/>
        </c:scaling>
        <c:axPos val="b"/>
        <c:numFmt formatCode="General" sourceLinked="1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0729600"/>
        <c:crosses val="autoZero"/>
        <c:auto val="1"/>
        <c:lblAlgn val="ctr"/>
        <c:lblOffset val="100"/>
      </c:catAx>
      <c:valAx>
        <c:axId val="807296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0728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Munka10!$C$204</c:f>
              <c:strCache>
                <c:ptCount val="1"/>
                <c:pt idx="0">
                  <c:v>interperszonális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Munka10!$B$205:$B$208</c:f>
              <c:strCache>
                <c:ptCount val="4"/>
                <c:pt idx="0">
                  <c:v>max. 8 osztály</c:v>
                </c:pt>
                <c:pt idx="1">
                  <c:v>szakiskola</c:v>
                </c:pt>
                <c:pt idx="2">
                  <c:v>érettségi</c:v>
                </c:pt>
                <c:pt idx="3">
                  <c:v>felsőfokú</c:v>
                </c:pt>
              </c:strCache>
            </c:strRef>
          </c:cat>
          <c:val>
            <c:numRef>
              <c:f>Munka10!$C$205:$C$208</c:f>
              <c:numCache>
                <c:formatCode>0.00</c:formatCode>
                <c:ptCount val="4"/>
                <c:pt idx="0">
                  <c:v>-0.12932059999999998</c:v>
                </c:pt>
                <c:pt idx="1">
                  <c:v>-9.4189100000000012E-2</c:v>
                </c:pt>
                <c:pt idx="2">
                  <c:v>2.2969099999999999E-2</c:v>
                </c:pt>
                <c:pt idx="3">
                  <c:v>0.11498470000000001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F4-6F46-B2C7-2103A66F6790}"/>
            </c:ext>
          </c:extLst>
        </c:ser>
        <c:dLbls/>
        <c:gapWidth val="219"/>
        <c:overlap val="-27"/>
        <c:axId val="86599552"/>
        <c:axId val="86601088"/>
      </c:barChart>
      <c:catAx>
        <c:axId val="86599552"/>
        <c:scaling>
          <c:orientation val="minMax"/>
        </c:scaling>
        <c:axPos val="b"/>
        <c:numFmt formatCode="General" sourceLinked="1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6601088"/>
        <c:crosses val="autoZero"/>
        <c:auto val="1"/>
        <c:lblAlgn val="ctr"/>
        <c:lblOffset val="100"/>
      </c:catAx>
      <c:valAx>
        <c:axId val="866010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659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hu-H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Munka10!$C$216</c:f>
              <c:strCache>
                <c:ptCount val="1"/>
                <c:pt idx="0">
                  <c:v>közéleti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Munka10!$B$217:$B$220</c:f>
              <c:strCache>
                <c:ptCount val="4"/>
                <c:pt idx="0">
                  <c:v>max. 8 osztály</c:v>
                </c:pt>
                <c:pt idx="1">
                  <c:v>szakiskola</c:v>
                </c:pt>
                <c:pt idx="2">
                  <c:v>érettségi</c:v>
                </c:pt>
                <c:pt idx="3">
                  <c:v>felsőfokú</c:v>
                </c:pt>
              </c:strCache>
            </c:strRef>
          </c:cat>
          <c:val>
            <c:numRef>
              <c:f>Munka10!$C$217:$C$220</c:f>
              <c:numCache>
                <c:formatCode>0.00</c:formatCode>
                <c:ptCount val="4"/>
                <c:pt idx="0">
                  <c:v>-0.24768709999999999</c:v>
                </c:pt>
                <c:pt idx="1">
                  <c:v>-7.9058500000000004E-2</c:v>
                </c:pt>
                <c:pt idx="2">
                  <c:v>0.12287010000000001</c:v>
                </c:pt>
                <c:pt idx="3">
                  <c:v>-1.5402400000000002E-2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5E-D249-BD93-75F3EB2392BD}"/>
            </c:ext>
          </c:extLst>
        </c:ser>
        <c:dLbls/>
        <c:gapWidth val="219"/>
        <c:overlap val="-27"/>
        <c:axId val="86720512"/>
        <c:axId val="86722048"/>
      </c:barChart>
      <c:catAx>
        <c:axId val="86720512"/>
        <c:scaling>
          <c:orientation val="minMax"/>
        </c:scaling>
        <c:axPos val="b"/>
        <c:numFmt formatCode="General" sourceLinked="1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6722048"/>
        <c:crosses val="autoZero"/>
        <c:auto val="1"/>
        <c:lblAlgn val="ctr"/>
        <c:lblOffset val="100"/>
      </c:catAx>
      <c:valAx>
        <c:axId val="867220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67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hu-H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2018.05.11.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2018.05.11.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xmlns="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2018.05.11.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2018.05.11.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xmlns="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2018.05.11.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2018.05.11.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2018.05.11.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xmlns="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2018.05.11.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pPr/>
              <a:t>2018.05.11.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7920880" cy="4032448"/>
          </a:xfrm>
        </p:spPr>
        <p:txBody>
          <a:bodyPr/>
          <a:lstStyle/>
          <a:p>
            <a:r>
              <a:rPr lang="hu-HU" sz="3200" i="1" dirty="0"/>
              <a:t>Dr. Papp z. Attila</a:t>
            </a:r>
            <a:br>
              <a:rPr lang="hu-HU" sz="3200" i="1" dirty="0"/>
            </a:br>
            <a:r>
              <a:rPr lang="hu-HU" sz="2000" i="1" dirty="0"/>
              <a:t>(Miskolci Egyetem BTK, ATTI; </a:t>
            </a:r>
            <a:r>
              <a:rPr lang="hu-HU" sz="2000" i="1" dirty="0" err="1"/>
              <a:t>mta</a:t>
            </a:r>
            <a:r>
              <a:rPr lang="hu-HU" sz="2000" i="1" dirty="0"/>
              <a:t> </a:t>
            </a:r>
            <a:r>
              <a:rPr lang="hu-HU" sz="2000" i="1" dirty="0" err="1"/>
              <a:t>tk</a:t>
            </a:r>
            <a:r>
              <a:rPr lang="hu-HU" sz="2000" i="1" dirty="0"/>
              <a:t> ki)</a:t>
            </a:r>
            <a:r>
              <a:rPr lang="hu-HU" sz="3200" i="1" dirty="0"/>
              <a:t/>
            </a:r>
            <a:br>
              <a:rPr lang="hu-HU" sz="3200" i="1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>Konfliktusok </a:t>
            </a:r>
            <a:r>
              <a:rPr lang="hu-HU" dirty="0" err="1"/>
              <a:t>számokban</a:t>
            </a:r>
            <a:r>
              <a:rPr lang="hu-HU" dirty="0"/>
              <a:t> </a:t>
            </a:r>
            <a:br>
              <a:rPr lang="hu-HU" dirty="0"/>
            </a:br>
            <a:r>
              <a:rPr lang="hu-HU" sz="2800" dirty="0"/>
              <a:t>A </a:t>
            </a:r>
            <a:r>
              <a:rPr lang="hu-HU" sz="2800" dirty="0" err="1"/>
              <a:t>kérdőíves</a:t>
            </a:r>
            <a:r>
              <a:rPr lang="hu-HU" sz="2800" dirty="0"/>
              <a:t> </a:t>
            </a:r>
            <a:r>
              <a:rPr lang="hu-HU" sz="2800" dirty="0" err="1"/>
              <a:t>kutatás</a:t>
            </a:r>
            <a:r>
              <a:rPr lang="hu-HU" sz="2800" dirty="0"/>
              <a:t> eddigi eredményei 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395536" y="630932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EFOP-3.6.2-16-2017-00007</a:t>
            </a:r>
          </a:p>
        </p:txBody>
      </p:sp>
    </p:spTree>
    <p:extLst>
      <p:ext uri="{BB962C8B-B14F-4D97-AF65-F5344CB8AC3E}">
        <p14:creationId xmlns:p14="http://schemas.microsoft.com/office/powerpoint/2010/main" xmlns="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7FFEDA5-01E5-3E4E-AAE2-5B96B7ED3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5636179" cy="936104"/>
          </a:xfrm>
        </p:spPr>
        <p:txBody>
          <a:bodyPr>
            <a:normAutofit/>
          </a:bodyPr>
          <a:lstStyle/>
          <a:p>
            <a:r>
              <a:rPr lang="hu-HU" dirty="0"/>
              <a:t>Mennyire elégedett? </a:t>
            </a:r>
            <a:br>
              <a:rPr lang="hu-HU" dirty="0"/>
            </a:br>
            <a:r>
              <a:rPr lang="hu-HU" dirty="0"/>
              <a:t>(1 – </a:t>
            </a:r>
            <a:r>
              <a:rPr lang="hu-HU" cap="none" dirty="0"/>
              <a:t>egyáltalán nem; ... 5 – nagyon)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2BFB88F-2342-AB47-9910-D4EE06D47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3235A5F4-4F36-024A-A909-FED8924959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26856291"/>
              </p:ext>
            </p:extLst>
          </p:nvPr>
        </p:nvGraphicFramePr>
        <p:xfrm>
          <a:off x="457200" y="1276349"/>
          <a:ext cx="8229599" cy="4849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59651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C6FB648-5F54-1742-9FEF-1EEF65FD0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8372483" cy="936104"/>
          </a:xfrm>
        </p:spPr>
        <p:txBody>
          <a:bodyPr/>
          <a:lstStyle/>
          <a:p>
            <a:r>
              <a:rPr lang="hu-HU" dirty="0"/>
              <a:t>Mennyire elégedett? </a:t>
            </a:r>
            <a:br>
              <a:rPr lang="hu-HU" dirty="0"/>
            </a:br>
            <a:r>
              <a:rPr lang="hu-HU" dirty="0"/>
              <a:t>(1 – </a:t>
            </a:r>
            <a:r>
              <a:rPr lang="hu-HU" cap="none" dirty="0"/>
              <a:t>egyáltalán nem; ... 5 – nagyon)</a:t>
            </a:r>
            <a:endParaRPr lang="hu-HU" dirty="0"/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xmlns="" id="{9F7A0590-3CF9-D946-BF62-3319940B5B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50314838"/>
              </p:ext>
            </p:extLst>
          </p:nvPr>
        </p:nvGraphicFramePr>
        <p:xfrm>
          <a:off x="251520" y="1844824"/>
          <a:ext cx="8784977" cy="47455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9687">
                  <a:extLst>
                    <a:ext uri="{9D8B030D-6E8A-4147-A177-3AD203B41FA5}">
                      <a16:colId xmlns:a16="http://schemas.microsoft.com/office/drawing/2014/main" xmlns="" val="4081597730"/>
                    </a:ext>
                  </a:extLst>
                </a:gridCol>
                <a:gridCol w="1086817">
                  <a:extLst>
                    <a:ext uri="{9D8B030D-6E8A-4147-A177-3AD203B41FA5}">
                      <a16:colId xmlns:a16="http://schemas.microsoft.com/office/drawing/2014/main" xmlns="" val="364285671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423817230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3611101836"/>
                    </a:ext>
                  </a:extLst>
                </a:gridCol>
                <a:gridCol w="953933">
                  <a:extLst>
                    <a:ext uri="{9D8B030D-6E8A-4147-A177-3AD203B41FA5}">
                      <a16:colId xmlns:a16="http://schemas.microsoft.com/office/drawing/2014/main" xmlns="" val="2737170824"/>
                    </a:ext>
                  </a:extLst>
                </a:gridCol>
                <a:gridCol w="990283">
                  <a:extLst>
                    <a:ext uri="{9D8B030D-6E8A-4147-A177-3AD203B41FA5}">
                      <a16:colId xmlns:a16="http://schemas.microsoft.com/office/drawing/2014/main" xmlns="" val="4202035097"/>
                    </a:ext>
                  </a:extLst>
                </a:gridCol>
                <a:gridCol w="648073">
                  <a:extLst>
                    <a:ext uri="{9D8B030D-6E8A-4147-A177-3AD203B41FA5}">
                      <a16:colId xmlns:a16="http://schemas.microsoft.com/office/drawing/2014/main" xmlns="" val="3114567231"/>
                    </a:ext>
                  </a:extLst>
                </a:gridCol>
              </a:tblGrid>
              <a:tr h="796944">
                <a:tc>
                  <a:txBody>
                    <a:bodyPr/>
                    <a:lstStyle/>
                    <a:p>
                      <a:pPr algn="l" fontAlgn="b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u="none" strike="noStrike" dirty="0">
                          <a:effectLst/>
                        </a:rPr>
                        <a:t>Sátoralja-</a:t>
                      </a:r>
                    </a:p>
                    <a:p>
                      <a:pPr algn="l" fontAlgn="b"/>
                      <a:r>
                        <a:rPr lang="hu-HU" sz="1600" b="1" u="none" strike="noStrike" dirty="0">
                          <a:effectLst/>
                        </a:rPr>
                        <a:t>újhely</a:t>
                      </a:r>
                    </a:p>
                    <a:p>
                      <a:pPr algn="l" fontAlgn="b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u="none" strike="noStrike" dirty="0">
                          <a:effectLst/>
                        </a:rPr>
                        <a:t>Ózd</a:t>
                      </a:r>
                    </a:p>
                    <a:p>
                      <a:pPr algn="l" fontAlgn="b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u="none" strike="noStrike" dirty="0">
                          <a:effectLst/>
                        </a:rPr>
                        <a:t>Bükk-</a:t>
                      </a:r>
                    </a:p>
                    <a:p>
                      <a:pPr algn="l" fontAlgn="b"/>
                      <a:r>
                        <a:rPr lang="hu-HU" sz="1600" b="1" u="none" strike="noStrike" dirty="0">
                          <a:effectLst/>
                        </a:rPr>
                        <a:t>szent-kereszt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u="none" strike="noStrike" dirty="0">
                          <a:effectLst/>
                        </a:rPr>
                        <a:t>Kis-</a:t>
                      </a:r>
                    </a:p>
                    <a:p>
                      <a:pPr algn="l" fontAlgn="b"/>
                      <a:r>
                        <a:rPr lang="hu-HU" sz="1600" b="1" u="none" strike="noStrike" dirty="0" err="1">
                          <a:effectLst/>
                        </a:rPr>
                        <a:t>tokaj</a:t>
                      </a:r>
                      <a:endParaRPr lang="hu-HU" sz="1600" b="1" u="none" strike="noStrike" dirty="0">
                        <a:effectLst/>
                      </a:endParaRPr>
                    </a:p>
                    <a:p>
                      <a:pPr algn="l" fontAlgn="b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u="none" strike="noStrike" dirty="0">
                          <a:effectLst/>
                        </a:rPr>
                        <a:t>Fúló-</a:t>
                      </a:r>
                      <a:r>
                        <a:rPr lang="hu-HU" sz="1600" b="1" u="none" strike="noStrike" dirty="0" err="1">
                          <a:effectLst/>
                        </a:rPr>
                        <a:t>kércs</a:t>
                      </a:r>
                      <a:endParaRPr lang="hu-HU" sz="1600" b="1" u="none" strike="noStrike" dirty="0">
                        <a:effectLst/>
                      </a:endParaRPr>
                    </a:p>
                    <a:p>
                      <a:pPr algn="l" fontAlgn="b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ÖSSZ.</a:t>
                      </a:r>
                    </a:p>
                  </a:txBody>
                  <a:tcPr marL="8843" marR="8843" marT="884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9691812"/>
                  </a:ext>
                </a:extLst>
              </a:tr>
              <a:tr h="43150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A háztartása pénzügyi helyzetével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3,29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2,98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3,39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3,98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3,14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3,22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4313871"/>
                  </a:ext>
                </a:extLst>
              </a:tr>
              <a:tr h="43150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A barátokkal fenntartott kapcsolatával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3,8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3,82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3,81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4,09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4,36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3,85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2336163"/>
                  </a:ext>
                </a:extLst>
              </a:tr>
              <a:tr h="43150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Az élelmiszerszükséglete kielégítésének lehetőségével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4,05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3,72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4,21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4,16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3,75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3,94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8324264"/>
                  </a:ext>
                </a:extLst>
              </a:tr>
              <a:tr h="43150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A lakáskörülményeivel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3,95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3,75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4,15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4,34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3,96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3,92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5621727"/>
                  </a:ext>
                </a:extLst>
              </a:tr>
              <a:tr h="43150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A jövő nyújtotta lehetőségekkel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2,97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2,78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3,33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3,86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3,15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170261"/>
                  </a:ext>
                </a:extLst>
              </a:tr>
              <a:tr h="43150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Az iskolai végzettségével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3,84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3,48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3,94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4,18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3,36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3,72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8923487"/>
                  </a:ext>
                </a:extLst>
              </a:tr>
              <a:tr h="43150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A szabadidő eltöltésének módjával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3,66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3,45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3,82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4,05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3,61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3,62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2858144"/>
                  </a:ext>
                </a:extLst>
              </a:tr>
              <a:tr h="43150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A magánéletével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3,94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3,69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4,23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4,5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4,29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3,93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8637584"/>
                  </a:ext>
                </a:extLst>
              </a:tr>
              <a:tr h="43150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A jelenleg végzett munkájával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3,79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3,55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3,86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4,51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3,96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3,75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0311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01595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C19EABC-8AAD-6349-A85E-995E8612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5492163" cy="936104"/>
          </a:xfrm>
        </p:spPr>
        <p:txBody>
          <a:bodyPr>
            <a:normAutofit/>
          </a:bodyPr>
          <a:lstStyle/>
          <a:p>
            <a:r>
              <a:rPr lang="hu-HU" dirty="0"/>
              <a:t>Mennyire elégedett? </a:t>
            </a:r>
            <a:br>
              <a:rPr lang="hu-HU" dirty="0"/>
            </a:br>
            <a:r>
              <a:rPr lang="hu-HU" dirty="0"/>
              <a:t>(1 – </a:t>
            </a:r>
            <a:r>
              <a:rPr lang="hu-HU" cap="none" dirty="0"/>
              <a:t>egyáltalán nem; ... 5 – nagyon)</a:t>
            </a:r>
            <a:endParaRPr lang="hu-HU" dirty="0"/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xmlns="" id="{DDF65216-B450-214B-B91E-B3C8B799FF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04757512"/>
              </p:ext>
            </p:extLst>
          </p:nvPr>
        </p:nvGraphicFramePr>
        <p:xfrm>
          <a:off x="179512" y="1412777"/>
          <a:ext cx="8412039" cy="50730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xmlns="" val="218847756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3042359697"/>
                    </a:ext>
                  </a:extLst>
                </a:gridCol>
                <a:gridCol w="1064307">
                  <a:extLst>
                    <a:ext uri="{9D8B030D-6E8A-4147-A177-3AD203B41FA5}">
                      <a16:colId xmlns:a16="http://schemas.microsoft.com/office/drawing/2014/main" xmlns="" val="1600602247"/>
                    </a:ext>
                  </a:extLst>
                </a:gridCol>
                <a:gridCol w="951917">
                  <a:extLst>
                    <a:ext uri="{9D8B030D-6E8A-4147-A177-3AD203B41FA5}">
                      <a16:colId xmlns:a16="http://schemas.microsoft.com/office/drawing/2014/main" xmlns="" val="68530973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3633066606"/>
                    </a:ext>
                  </a:extLst>
                </a:gridCol>
                <a:gridCol w="707183">
                  <a:extLst>
                    <a:ext uri="{9D8B030D-6E8A-4147-A177-3AD203B41FA5}">
                      <a16:colId xmlns:a16="http://schemas.microsoft.com/office/drawing/2014/main" xmlns="" val="611954989"/>
                    </a:ext>
                  </a:extLst>
                </a:gridCol>
              </a:tblGrid>
              <a:tr h="858245">
                <a:tc>
                  <a:txBody>
                    <a:bodyPr/>
                    <a:lstStyle/>
                    <a:p>
                      <a:pPr algn="l" fontAlgn="b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u="none" strike="noStrike">
                          <a:effectLst/>
                        </a:rPr>
                        <a:t>max. 8 osztály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u="none" strike="noStrike" dirty="0">
                          <a:effectLst/>
                        </a:rPr>
                        <a:t>szakiskola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u="none" strike="noStrike" dirty="0">
                          <a:effectLst/>
                        </a:rPr>
                        <a:t>érettségi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u="none" strike="noStrike">
                          <a:effectLst/>
                        </a:rPr>
                        <a:t>felsőfokú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ÖSSZ.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55522539"/>
                  </a:ext>
                </a:extLst>
              </a:tr>
              <a:tr h="464702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A háztartása pénzügyi helyzetével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2,66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3,03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3,33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3,73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3,23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619656281"/>
                  </a:ext>
                </a:extLst>
              </a:tr>
              <a:tr h="464702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A barátokkal fenntartott kapcsolatával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3,74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3,76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3,83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4,01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3,84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34233567"/>
                  </a:ext>
                </a:extLst>
              </a:tr>
              <a:tr h="464702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Az élelmiszerszükséglete kielégítésének lehetőségével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3,45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3,78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4,08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4,33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3,95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86437526"/>
                  </a:ext>
                </a:extLst>
              </a:tr>
              <a:tr h="464702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A lakáskörülményeivel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3,56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3,88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4,16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3,92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862716675"/>
                  </a:ext>
                </a:extLst>
              </a:tr>
              <a:tr h="464702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A jövő nyújtotta lehetőségekkel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2,67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2,84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3,47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3,01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13350668"/>
                  </a:ext>
                </a:extLst>
              </a:tr>
              <a:tr h="464702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Az iskolai végzettségével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3,05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3,61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3,75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4,46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3,74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73516594"/>
                  </a:ext>
                </a:extLst>
              </a:tr>
              <a:tr h="464702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A szabadidő eltöltésének módjával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3,52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3,5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3,62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3,84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3,63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39244582"/>
                  </a:ext>
                </a:extLst>
              </a:tr>
              <a:tr h="464702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A magánéletével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3,72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3,85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3,96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4,18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3,94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57683479"/>
                  </a:ext>
                </a:extLst>
              </a:tr>
              <a:tr h="464702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A jelenleg végzett munkájával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3,36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3,63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3,83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4,09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3,76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757064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2581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CF17053-EA65-2740-B752-215EE4EE7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286000"/>
            <a:ext cx="8519864" cy="1143000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INTERPERSZONÁLIS SZINT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7AF2AFF3-7854-2D47-B5C7-DCA5BD8517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64604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BC11CE2-36FE-EC4B-B817-A76428905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8696011" cy="1368152"/>
          </a:xfrm>
        </p:spPr>
        <p:txBody>
          <a:bodyPr>
            <a:normAutofit/>
          </a:bodyPr>
          <a:lstStyle/>
          <a:p>
            <a:r>
              <a:rPr lang="hu-HU" dirty="0"/>
              <a:t>Milyen mértékben ért egyet az alábbiakkal? </a:t>
            </a:r>
            <a:br>
              <a:rPr lang="hu-HU" dirty="0"/>
            </a:br>
            <a:r>
              <a:rPr lang="hu-HU" dirty="0"/>
              <a:t>(1 – </a:t>
            </a:r>
            <a:r>
              <a:rPr lang="hu-HU" cap="none" dirty="0"/>
              <a:t>egyáltalán nem; ... 5 – nagyon)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194FF51-35BC-9444-946D-26E1A65C0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ABA6C9B1-0E19-4E42-A63A-E02BF24276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39511615"/>
              </p:ext>
            </p:extLst>
          </p:nvPr>
        </p:nvGraphicFramePr>
        <p:xfrm>
          <a:off x="457200" y="1612899"/>
          <a:ext cx="8229599" cy="4912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737926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C6FB648-5F54-1742-9FEF-1EEF65FD0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8372483" cy="936104"/>
          </a:xfrm>
        </p:spPr>
        <p:txBody>
          <a:bodyPr/>
          <a:lstStyle/>
          <a:p>
            <a:r>
              <a:rPr lang="hu-HU" dirty="0"/>
              <a:t>Milyen mértékben ért egyet az alábbiakkal? </a:t>
            </a:r>
            <a:br>
              <a:rPr lang="hu-HU" dirty="0"/>
            </a:br>
            <a:r>
              <a:rPr lang="hu-HU" dirty="0"/>
              <a:t>(1 – </a:t>
            </a:r>
            <a:r>
              <a:rPr lang="hu-HU" cap="none" dirty="0"/>
              <a:t>egyáltalán nem; ... 5 – nagyon)</a:t>
            </a:r>
            <a:endParaRPr lang="hu-HU" dirty="0"/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xmlns="" id="{9F7A0590-3CF9-D946-BF62-3319940B5B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07276015"/>
              </p:ext>
            </p:extLst>
          </p:nvPr>
        </p:nvGraphicFramePr>
        <p:xfrm>
          <a:off x="107504" y="1295622"/>
          <a:ext cx="8784977" cy="55623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9687">
                  <a:extLst>
                    <a:ext uri="{9D8B030D-6E8A-4147-A177-3AD203B41FA5}">
                      <a16:colId xmlns:a16="http://schemas.microsoft.com/office/drawing/2014/main" xmlns="" val="4081597730"/>
                    </a:ext>
                  </a:extLst>
                </a:gridCol>
                <a:gridCol w="1086817">
                  <a:extLst>
                    <a:ext uri="{9D8B030D-6E8A-4147-A177-3AD203B41FA5}">
                      <a16:colId xmlns:a16="http://schemas.microsoft.com/office/drawing/2014/main" xmlns="" val="364285671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423817230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3611101836"/>
                    </a:ext>
                  </a:extLst>
                </a:gridCol>
                <a:gridCol w="953933">
                  <a:extLst>
                    <a:ext uri="{9D8B030D-6E8A-4147-A177-3AD203B41FA5}">
                      <a16:colId xmlns:a16="http://schemas.microsoft.com/office/drawing/2014/main" xmlns="" val="2737170824"/>
                    </a:ext>
                  </a:extLst>
                </a:gridCol>
                <a:gridCol w="990283">
                  <a:extLst>
                    <a:ext uri="{9D8B030D-6E8A-4147-A177-3AD203B41FA5}">
                      <a16:colId xmlns:a16="http://schemas.microsoft.com/office/drawing/2014/main" xmlns="" val="4202035097"/>
                    </a:ext>
                  </a:extLst>
                </a:gridCol>
                <a:gridCol w="648073">
                  <a:extLst>
                    <a:ext uri="{9D8B030D-6E8A-4147-A177-3AD203B41FA5}">
                      <a16:colId xmlns:a16="http://schemas.microsoft.com/office/drawing/2014/main" xmlns="" val="3114567231"/>
                    </a:ext>
                  </a:extLst>
                </a:gridCol>
              </a:tblGrid>
              <a:tr h="796944">
                <a:tc>
                  <a:txBody>
                    <a:bodyPr/>
                    <a:lstStyle/>
                    <a:p>
                      <a:pPr algn="l" fontAlgn="b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u="none" strike="noStrike" dirty="0">
                          <a:effectLst/>
                        </a:rPr>
                        <a:t>Sátoralja-</a:t>
                      </a:r>
                    </a:p>
                    <a:p>
                      <a:pPr algn="l" fontAlgn="b"/>
                      <a:r>
                        <a:rPr lang="hu-HU" sz="1600" b="1" u="none" strike="noStrike" dirty="0">
                          <a:effectLst/>
                        </a:rPr>
                        <a:t>újhely</a:t>
                      </a:r>
                    </a:p>
                    <a:p>
                      <a:pPr algn="l" fontAlgn="b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u="none" strike="noStrike" dirty="0">
                          <a:effectLst/>
                        </a:rPr>
                        <a:t>Ózd</a:t>
                      </a:r>
                    </a:p>
                    <a:p>
                      <a:pPr algn="l" fontAlgn="b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u="none" strike="noStrike" dirty="0">
                          <a:effectLst/>
                        </a:rPr>
                        <a:t>Bükk-</a:t>
                      </a:r>
                    </a:p>
                    <a:p>
                      <a:pPr algn="l" fontAlgn="b"/>
                      <a:r>
                        <a:rPr lang="hu-HU" sz="1600" b="1" u="none" strike="noStrike" dirty="0">
                          <a:effectLst/>
                        </a:rPr>
                        <a:t>szent-kereszt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u="none" strike="noStrike" dirty="0">
                          <a:effectLst/>
                        </a:rPr>
                        <a:t>Kis-</a:t>
                      </a:r>
                    </a:p>
                    <a:p>
                      <a:pPr algn="l" fontAlgn="b"/>
                      <a:r>
                        <a:rPr lang="hu-HU" sz="1600" b="1" u="none" strike="noStrike" dirty="0" err="1">
                          <a:effectLst/>
                        </a:rPr>
                        <a:t>tokaj</a:t>
                      </a:r>
                      <a:endParaRPr lang="hu-HU" sz="1600" b="1" u="none" strike="noStrike" dirty="0">
                        <a:effectLst/>
                      </a:endParaRPr>
                    </a:p>
                    <a:p>
                      <a:pPr algn="l" fontAlgn="b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u="none" strike="noStrike" dirty="0">
                          <a:effectLst/>
                        </a:rPr>
                        <a:t>Fúló-</a:t>
                      </a:r>
                      <a:r>
                        <a:rPr lang="hu-HU" sz="1600" b="1" u="none" strike="noStrike" dirty="0" err="1">
                          <a:effectLst/>
                        </a:rPr>
                        <a:t>kércs</a:t>
                      </a:r>
                      <a:endParaRPr lang="hu-HU" sz="1600" b="1" u="none" strike="noStrike" dirty="0">
                        <a:effectLst/>
                      </a:endParaRPr>
                    </a:p>
                    <a:p>
                      <a:pPr algn="l" fontAlgn="b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ÖSSZ.</a:t>
                      </a:r>
                    </a:p>
                  </a:txBody>
                  <a:tcPr marL="8843" marR="8843" marT="884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9691812"/>
                  </a:ext>
                </a:extLst>
              </a:tr>
              <a:tr h="43150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Gyakran azt érzem, hogy „szétszakadok” a munkahelyem és a családom között.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2,67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4313871"/>
                  </a:ext>
                </a:extLst>
              </a:tr>
              <a:tr h="43150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Gyakran érzem feszültnek magam.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3,38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3,16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2336163"/>
                  </a:ext>
                </a:extLst>
              </a:tr>
              <a:tr h="43150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családi életem harmonikus.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3,95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8324264"/>
                  </a:ext>
                </a:extLst>
              </a:tr>
              <a:tr h="43150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Baráti kapcsolataimra inkább a harmónia jellemző.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4,44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3,93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5621727"/>
                  </a:ext>
                </a:extLst>
              </a:tr>
              <a:tr h="43150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munkahelyemen a főnököm megbecsül.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3,65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3,75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4,47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3,79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170261"/>
                  </a:ext>
                </a:extLst>
              </a:tr>
              <a:tr h="43150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munkahelyemen a kollégáim tisztelnek.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3,87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3,98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4,75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8923487"/>
                  </a:ext>
                </a:extLst>
              </a:tr>
              <a:tr h="43150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Jól érzem magam a bőrömben.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3,74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4,44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3,82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2858144"/>
                  </a:ext>
                </a:extLst>
              </a:tr>
              <a:tr h="43150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Általánosságban felvállalom a konfliktusokat.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3,73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4,33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3,95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8637584"/>
                  </a:ext>
                </a:extLst>
              </a:tr>
              <a:tr h="43150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Sokszor érzem, hogy nem tudok minden velem kapcsolatos elvárásnak eleget tenni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3,11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0311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6710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B2B99C2-56DA-EE43-9A39-8803C2BAC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2" cy="936104"/>
          </a:xfrm>
        </p:spPr>
        <p:txBody>
          <a:bodyPr/>
          <a:lstStyle/>
          <a:p>
            <a:r>
              <a:rPr lang="hu-HU" dirty="0"/>
              <a:t>Milyen mértékben ért egyet az alábbiakkal? </a:t>
            </a:r>
            <a:br>
              <a:rPr lang="hu-HU" dirty="0"/>
            </a:br>
            <a:r>
              <a:rPr lang="hu-HU" dirty="0"/>
              <a:t>(1 – </a:t>
            </a:r>
            <a:r>
              <a:rPr lang="hu-HU" cap="none" dirty="0"/>
              <a:t>egyáltalán nem; ... 5 – nagyon)</a:t>
            </a:r>
            <a:endParaRPr lang="hu-HU" dirty="0"/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xmlns="" id="{1DFC8AEA-DDE8-3A46-A12F-634055F72B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52690845"/>
              </p:ext>
            </p:extLst>
          </p:nvPr>
        </p:nvGraphicFramePr>
        <p:xfrm>
          <a:off x="457200" y="1556792"/>
          <a:ext cx="8229601" cy="51192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70784">
                  <a:extLst>
                    <a:ext uri="{9D8B030D-6E8A-4147-A177-3AD203B41FA5}">
                      <a16:colId xmlns:a16="http://schemas.microsoft.com/office/drawing/2014/main" xmlns="" val="2035077928"/>
                    </a:ext>
                  </a:extLst>
                </a:gridCol>
                <a:gridCol w="1044561">
                  <a:extLst>
                    <a:ext uri="{9D8B030D-6E8A-4147-A177-3AD203B41FA5}">
                      <a16:colId xmlns:a16="http://schemas.microsoft.com/office/drawing/2014/main" xmlns="" val="3700552243"/>
                    </a:ext>
                  </a:extLst>
                </a:gridCol>
                <a:gridCol w="803564">
                  <a:extLst>
                    <a:ext uri="{9D8B030D-6E8A-4147-A177-3AD203B41FA5}">
                      <a16:colId xmlns:a16="http://schemas.microsoft.com/office/drawing/2014/main" xmlns="" val="1154919050"/>
                    </a:ext>
                  </a:extLst>
                </a:gridCol>
                <a:gridCol w="888179">
                  <a:extLst>
                    <a:ext uri="{9D8B030D-6E8A-4147-A177-3AD203B41FA5}">
                      <a16:colId xmlns:a16="http://schemas.microsoft.com/office/drawing/2014/main" xmlns="" val="3708827906"/>
                    </a:ext>
                  </a:extLst>
                </a:gridCol>
                <a:gridCol w="718949">
                  <a:extLst>
                    <a:ext uri="{9D8B030D-6E8A-4147-A177-3AD203B41FA5}">
                      <a16:colId xmlns:a16="http://schemas.microsoft.com/office/drawing/2014/main" xmlns="" val="1623599443"/>
                    </a:ext>
                  </a:extLst>
                </a:gridCol>
                <a:gridCol w="803564">
                  <a:extLst>
                    <a:ext uri="{9D8B030D-6E8A-4147-A177-3AD203B41FA5}">
                      <a16:colId xmlns:a16="http://schemas.microsoft.com/office/drawing/2014/main" xmlns="" val="1150000476"/>
                    </a:ext>
                  </a:extLst>
                </a:gridCol>
              </a:tblGrid>
              <a:tr h="732480">
                <a:tc>
                  <a:txBody>
                    <a:bodyPr/>
                    <a:lstStyle/>
                    <a:p>
                      <a:pPr algn="l" fontAlgn="b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u="none" strike="noStrike">
                          <a:effectLst/>
                          <a:latin typeface="+mn-lt"/>
                        </a:rPr>
                        <a:t>max. 8 osztály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u="none" strike="noStrike" dirty="0">
                          <a:effectLst/>
                          <a:latin typeface="+mn-lt"/>
                        </a:rPr>
                        <a:t>szak-iskola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u="none" strike="noStrike">
                          <a:effectLst/>
                          <a:latin typeface="+mn-lt"/>
                        </a:rPr>
                        <a:t>érettségi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u="none" strike="noStrike" dirty="0">
                          <a:effectLst/>
                          <a:latin typeface="+mn-lt"/>
                        </a:rPr>
                        <a:t>felső-fokú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ÖSSZ.</a:t>
                      </a:r>
                    </a:p>
                  </a:txBody>
                  <a:tcPr marL="9254" marR="9254" marT="9254" marB="0" anchor="b"/>
                </a:tc>
                <a:extLst>
                  <a:ext uri="{0D108BD9-81ED-4DB2-BD59-A6C34878D82A}">
                    <a16:rowId xmlns:a16="http://schemas.microsoft.com/office/drawing/2014/main" xmlns="" val="3675728165"/>
                  </a:ext>
                </a:extLst>
              </a:tr>
              <a:tr h="73248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  <a:latin typeface="+mn-lt"/>
                        </a:rPr>
                        <a:t>Gyakran azt érzem, hogy „szétszakadok” a munkahelyem és a családom között.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  <a:latin typeface="+mn-lt"/>
                        </a:rPr>
                        <a:t>2,63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  <a:latin typeface="+mn-lt"/>
                        </a:rPr>
                        <a:t>2,93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  <a:latin typeface="+mn-lt"/>
                        </a:rPr>
                        <a:t>2,54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+mn-lt"/>
                        </a:rPr>
                        <a:t>2,8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+mn-lt"/>
                        </a:rPr>
                        <a:t>2,69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/>
                </a:tc>
                <a:extLst>
                  <a:ext uri="{0D108BD9-81ED-4DB2-BD59-A6C34878D82A}">
                    <a16:rowId xmlns:a16="http://schemas.microsoft.com/office/drawing/2014/main" xmlns="" val="3565594844"/>
                  </a:ext>
                </a:extLst>
              </a:tr>
              <a:tr h="385586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  <a:latin typeface="+mn-lt"/>
                        </a:rPr>
                        <a:t>Gyakran érzem feszültnek magam.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+mn-lt"/>
                        </a:rPr>
                        <a:t>3,59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  <a:latin typeface="+mn-lt"/>
                        </a:rPr>
                        <a:t>3,05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  <a:latin typeface="+mn-lt"/>
                        </a:rPr>
                        <a:t>3,03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  <a:latin typeface="+mn-lt"/>
                        </a:rPr>
                        <a:t>3,07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  <a:latin typeface="+mn-lt"/>
                        </a:rPr>
                        <a:t>3,16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/>
                </a:tc>
                <a:extLst>
                  <a:ext uri="{0D108BD9-81ED-4DB2-BD59-A6C34878D82A}">
                    <a16:rowId xmlns:a16="http://schemas.microsoft.com/office/drawing/2014/main" xmlns="" val="3958048698"/>
                  </a:ext>
                </a:extLst>
              </a:tr>
              <a:tr h="385586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  <a:latin typeface="+mn-lt"/>
                        </a:rPr>
                        <a:t>A családi életem harmonikus.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+mn-lt"/>
                        </a:rPr>
                        <a:t>3,73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  <a:latin typeface="+mn-lt"/>
                        </a:rPr>
                        <a:t>3,87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  <a:latin typeface="+mn-lt"/>
                        </a:rPr>
                        <a:t>3,96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+mn-lt"/>
                        </a:rPr>
                        <a:t>4,2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  <a:latin typeface="+mn-lt"/>
                        </a:rPr>
                        <a:t>3,95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/>
                </a:tc>
                <a:extLst>
                  <a:ext uri="{0D108BD9-81ED-4DB2-BD59-A6C34878D82A}">
                    <a16:rowId xmlns:a16="http://schemas.microsoft.com/office/drawing/2014/main" xmlns="" val="2921853105"/>
                  </a:ext>
                </a:extLst>
              </a:tr>
              <a:tr h="385586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  <a:latin typeface="+mn-lt"/>
                        </a:rPr>
                        <a:t>Baráti kapcsolataimra inkább a harmónia jellemző.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  <a:latin typeface="+mn-lt"/>
                        </a:rPr>
                        <a:t>3,9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  <a:latin typeface="+mn-lt"/>
                        </a:rPr>
                        <a:t>3,7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  <a:latin typeface="+mn-lt"/>
                        </a:rPr>
                        <a:t>3,92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+mn-lt"/>
                        </a:rPr>
                        <a:t>4,12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  <a:latin typeface="+mn-lt"/>
                        </a:rPr>
                        <a:t>3,92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/>
                </a:tc>
                <a:extLst>
                  <a:ext uri="{0D108BD9-81ED-4DB2-BD59-A6C34878D82A}">
                    <a16:rowId xmlns:a16="http://schemas.microsoft.com/office/drawing/2014/main" xmlns="" val="458712749"/>
                  </a:ext>
                </a:extLst>
              </a:tr>
              <a:tr h="385586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  <a:latin typeface="+mn-lt"/>
                        </a:rPr>
                        <a:t>A munkahelyemen a főnököm megbecsül.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  <a:latin typeface="+mn-lt"/>
                        </a:rPr>
                        <a:t>3,63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  <a:latin typeface="+mn-lt"/>
                        </a:rPr>
                        <a:t>3,8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  <a:latin typeface="+mn-lt"/>
                        </a:rPr>
                        <a:t>3,75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+mn-lt"/>
                        </a:rPr>
                        <a:t>3,97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  <a:latin typeface="+mn-lt"/>
                        </a:rPr>
                        <a:t>3,79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/>
                </a:tc>
                <a:extLst>
                  <a:ext uri="{0D108BD9-81ED-4DB2-BD59-A6C34878D82A}">
                    <a16:rowId xmlns:a16="http://schemas.microsoft.com/office/drawing/2014/main" xmlns="" val="3019635474"/>
                  </a:ext>
                </a:extLst>
              </a:tr>
              <a:tr h="385586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  <a:latin typeface="+mn-lt"/>
                        </a:rPr>
                        <a:t>A munkahelyemen a kollégáim tisztelnek.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  <a:latin typeface="+mn-lt"/>
                        </a:rPr>
                        <a:t>3,9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+mn-lt"/>
                        </a:rPr>
                        <a:t>4,13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  <a:latin typeface="+mn-lt"/>
                        </a:rPr>
                        <a:t>3,94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+mn-lt"/>
                        </a:rPr>
                        <a:t>4,12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  <a:latin typeface="+mn-lt"/>
                        </a:rPr>
                        <a:t>4,01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/>
                </a:tc>
                <a:extLst>
                  <a:ext uri="{0D108BD9-81ED-4DB2-BD59-A6C34878D82A}">
                    <a16:rowId xmlns:a16="http://schemas.microsoft.com/office/drawing/2014/main" xmlns="" val="3776594182"/>
                  </a:ext>
                </a:extLst>
              </a:tr>
              <a:tr h="385586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  <a:latin typeface="+mn-lt"/>
                        </a:rPr>
                        <a:t> Jól érzem magam a bőrömben.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+mn-lt"/>
                        </a:rPr>
                        <a:t>3,6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+mn-lt"/>
                        </a:rPr>
                        <a:t>3,82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  <a:latin typeface="+mn-lt"/>
                        </a:rPr>
                        <a:t>3,88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+mn-lt"/>
                        </a:rPr>
                        <a:t>3,94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  <a:latin typeface="+mn-lt"/>
                        </a:rPr>
                        <a:t>3,82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/>
                </a:tc>
                <a:extLst>
                  <a:ext uri="{0D108BD9-81ED-4DB2-BD59-A6C34878D82A}">
                    <a16:rowId xmlns:a16="http://schemas.microsoft.com/office/drawing/2014/main" xmlns="" val="3174029307"/>
                  </a:ext>
                </a:extLst>
              </a:tr>
              <a:tr h="385586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  <a:latin typeface="+mn-lt"/>
                        </a:rPr>
                        <a:t> Általánosságban felvállalom a konfliktusokat.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+mn-lt"/>
                        </a:rPr>
                        <a:t>3,99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  <a:latin typeface="+mn-lt"/>
                        </a:rPr>
                        <a:t>3,99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  <a:latin typeface="+mn-lt"/>
                        </a:rPr>
                        <a:t>3,89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+mn-lt"/>
                        </a:rPr>
                        <a:t>4,03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  <a:latin typeface="+mn-lt"/>
                        </a:rPr>
                        <a:t>3,96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/>
                </a:tc>
                <a:extLst>
                  <a:ext uri="{0D108BD9-81ED-4DB2-BD59-A6C34878D82A}">
                    <a16:rowId xmlns:a16="http://schemas.microsoft.com/office/drawing/2014/main" xmlns="" val="3223679272"/>
                  </a:ext>
                </a:extLst>
              </a:tr>
              <a:tr h="73248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 dirty="0">
                          <a:effectLst/>
                          <a:latin typeface="+mn-lt"/>
                        </a:rPr>
                        <a:t> Sokszor érzem, hogy nem tudok minden velem kapcsolatos elvárásnak eleget tenni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+mn-lt"/>
                        </a:rPr>
                        <a:t>3,27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+mn-lt"/>
                        </a:rPr>
                        <a:t>3,12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  <a:latin typeface="+mn-lt"/>
                        </a:rPr>
                        <a:t>3,1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+mn-lt"/>
                        </a:rPr>
                        <a:t>2,97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+mn-lt"/>
                        </a:rPr>
                        <a:t>3,11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4" marR="9254" marT="9254" marB="0" anchor="b"/>
                </a:tc>
                <a:extLst>
                  <a:ext uri="{0D108BD9-81ED-4DB2-BD59-A6C34878D82A}">
                    <a16:rowId xmlns:a16="http://schemas.microsoft.com/office/drawing/2014/main" xmlns="" val="841440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49603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51940DE-A16C-7649-A05E-AE182DB42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286000"/>
            <a:ext cx="8663880" cy="2079104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Interperszonális és CSOPORTKÖZI KONFLIKTUSFORMÁK ÉSZLELÉSE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BC2F73FC-69B4-7642-841D-219B277E83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74677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EBA1D6C-E8EA-4B42-911C-954F995F5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/>
          <a:lstStyle/>
          <a:p>
            <a:r>
              <a:rPr lang="hu-HU" dirty="0"/>
              <a:t>Volt-e valaha konfliktusa az alábbi területeken? (</a:t>
            </a:r>
            <a:r>
              <a:rPr lang="hu-HU" i="1" cap="none" dirty="0"/>
              <a:t>Igen</a:t>
            </a:r>
            <a:r>
              <a:rPr lang="hu-HU" cap="none" dirty="0"/>
              <a:t> válaszok, %-</a:t>
            </a:r>
            <a:r>
              <a:rPr lang="hu-HU" cap="none" dirty="0" err="1"/>
              <a:t>ban</a:t>
            </a:r>
            <a:r>
              <a:rPr lang="hu-HU" cap="none" dirty="0"/>
              <a:t>)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13732D8F-B443-1E4A-8BB1-508E625CE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72206A55-0F7F-C442-9259-BD8E10BF1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75" y="1412776"/>
            <a:ext cx="8633649" cy="520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9305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B3787EB-D472-534B-85E9-0E7B9134E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7796419" cy="936104"/>
          </a:xfrm>
        </p:spPr>
        <p:txBody>
          <a:bodyPr/>
          <a:lstStyle/>
          <a:p>
            <a:r>
              <a:rPr lang="hu-HU" dirty="0"/>
              <a:t>Volt-e valaha konfliktusa az alábbi területeken? (</a:t>
            </a:r>
            <a:r>
              <a:rPr lang="hu-HU" i="1" cap="none" dirty="0"/>
              <a:t>Igen</a:t>
            </a:r>
            <a:r>
              <a:rPr lang="hu-HU" cap="none" dirty="0"/>
              <a:t> válaszok, %-</a:t>
            </a:r>
            <a:r>
              <a:rPr lang="hu-HU" cap="none" dirty="0" err="1"/>
              <a:t>ban</a:t>
            </a:r>
            <a:r>
              <a:rPr lang="hu-HU" cap="none" dirty="0"/>
              <a:t>)</a:t>
            </a:r>
            <a:endParaRPr lang="hu-HU" dirty="0"/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xmlns="" id="{453B402D-45FB-3348-9766-28096C953F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67730263"/>
              </p:ext>
            </p:extLst>
          </p:nvPr>
        </p:nvGraphicFramePr>
        <p:xfrm>
          <a:off x="179512" y="1531490"/>
          <a:ext cx="8640959" cy="53265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xmlns="" val="141653793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35476858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42292743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1857845169"/>
                    </a:ext>
                  </a:extLst>
                </a:gridCol>
                <a:gridCol w="927867">
                  <a:extLst>
                    <a:ext uri="{9D8B030D-6E8A-4147-A177-3AD203B41FA5}">
                      <a16:colId xmlns:a16="http://schemas.microsoft.com/office/drawing/2014/main" xmlns="" val="3843667574"/>
                    </a:ext>
                  </a:extLst>
                </a:gridCol>
                <a:gridCol w="1016349">
                  <a:extLst>
                    <a:ext uri="{9D8B030D-6E8A-4147-A177-3AD203B41FA5}">
                      <a16:colId xmlns:a16="http://schemas.microsoft.com/office/drawing/2014/main" xmlns="" val="40599371"/>
                    </a:ext>
                  </a:extLst>
                </a:gridCol>
                <a:gridCol w="648071">
                  <a:extLst>
                    <a:ext uri="{9D8B030D-6E8A-4147-A177-3AD203B41FA5}">
                      <a16:colId xmlns:a16="http://schemas.microsoft.com/office/drawing/2014/main" xmlns="" val="2317549817"/>
                    </a:ext>
                  </a:extLst>
                </a:gridCol>
              </a:tblGrid>
              <a:tr h="585865">
                <a:tc>
                  <a:txBody>
                    <a:bodyPr/>
                    <a:lstStyle/>
                    <a:p>
                      <a:pPr algn="l" fontAlgn="b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effectLst/>
                        </a:rPr>
                        <a:t>Sátoralj-</a:t>
                      </a:r>
                      <a:r>
                        <a:rPr lang="hu-HU" sz="1600" b="1" u="none" strike="noStrike" dirty="0" err="1">
                          <a:effectLst/>
                        </a:rPr>
                        <a:t>aújhely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>
                          <a:effectLst/>
                        </a:rPr>
                        <a:t>Ózd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effectLst/>
                        </a:rPr>
                        <a:t>Bükk-szent-kereszt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>
                          <a:effectLst/>
                        </a:rPr>
                        <a:t>Kistokaj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>
                          <a:effectLst/>
                        </a:rPr>
                        <a:t>Fúlókércs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ÖSSZ.</a:t>
                      </a:r>
                    </a:p>
                  </a:txBody>
                  <a:tcPr marL="9130" marR="9130" marT="9130" marB="0" anchor="b"/>
                </a:tc>
                <a:extLst>
                  <a:ext uri="{0D108BD9-81ED-4DB2-BD59-A6C34878D82A}">
                    <a16:rowId xmlns:a16="http://schemas.microsoft.com/office/drawing/2014/main" xmlns="" val="2288243314"/>
                  </a:ext>
                </a:extLst>
              </a:tr>
              <a:tr h="30440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magánéleti, családi*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57,6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54,4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60,7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31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37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54,5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extLst>
                  <a:ext uri="{0D108BD9-81ED-4DB2-BD59-A6C34878D82A}">
                    <a16:rowId xmlns:a16="http://schemas.microsoft.com/office/drawing/2014/main" xmlns="" val="985045542"/>
                  </a:ext>
                </a:extLst>
              </a:tr>
              <a:tr h="30440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baráti*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42,4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34,2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44,9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43,2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28,6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39,2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extLst>
                  <a:ext uri="{0D108BD9-81ED-4DB2-BD59-A6C34878D82A}">
                    <a16:rowId xmlns:a16="http://schemas.microsoft.com/office/drawing/2014/main" xmlns="" val="2700539445"/>
                  </a:ext>
                </a:extLst>
              </a:tr>
              <a:tr h="30440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munkahelyi*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43,3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33,1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49,1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36,4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14,8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38,9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extLst>
                  <a:ext uri="{0D108BD9-81ED-4DB2-BD59-A6C34878D82A}">
                    <a16:rowId xmlns:a16="http://schemas.microsoft.com/office/drawing/2014/main" xmlns="" val="1559585914"/>
                  </a:ext>
                </a:extLst>
              </a:tr>
              <a:tr h="30440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oktatással kapcsolatos*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31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16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30,8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20,9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18,5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24,3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extLst>
                  <a:ext uri="{0D108BD9-81ED-4DB2-BD59-A6C34878D82A}">
                    <a16:rowId xmlns:a16="http://schemas.microsoft.com/office/drawing/2014/main" xmlns="" val="1090971902"/>
                  </a:ext>
                </a:extLst>
              </a:tr>
              <a:tr h="30440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egészségüggyel kapcsolatos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41,9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33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40,6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36,4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32,1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37,5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extLst>
                  <a:ext uri="{0D108BD9-81ED-4DB2-BD59-A6C34878D82A}">
                    <a16:rowId xmlns:a16="http://schemas.microsoft.com/office/drawing/2014/main" xmlns="" val="1257087226"/>
                  </a:ext>
                </a:extLst>
              </a:tr>
              <a:tr h="585865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valamilyen értéktárggyal, vagyontárggyal kapcsolatos (pld. lopás)*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27,2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21,3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14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18,2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14,3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21,9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extLst>
                  <a:ext uri="{0D108BD9-81ED-4DB2-BD59-A6C34878D82A}">
                    <a16:rowId xmlns:a16="http://schemas.microsoft.com/office/drawing/2014/main" xmlns="" val="758376426"/>
                  </a:ext>
                </a:extLst>
              </a:tr>
              <a:tr h="30440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etnikai jellegű*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28,1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12,5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10,7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20,5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3,6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18,1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extLst>
                  <a:ext uri="{0D108BD9-81ED-4DB2-BD59-A6C34878D82A}">
                    <a16:rowId xmlns:a16="http://schemas.microsoft.com/office/drawing/2014/main" xmlns="" val="879062733"/>
                  </a:ext>
                </a:extLst>
              </a:tr>
              <a:tr h="30440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vallási jellegű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8,8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10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7,5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11,4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3,6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9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extLst>
                  <a:ext uri="{0D108BD9-81ED-4DB2-BD59-A6C34878D82A}">
                    <a16:rowId xmlns:a16="http://schemas.microsoft.com/office/drawing/2014/main" xmlns="" val="3615489589"/>
                  </a:ext>
                </a:extLst>
              </a:tr>
              <a:tr h="30440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életkori különbségekből fakadó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20,1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16,4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17,5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25,6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7,1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18,1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extLst>
                  <a:ext uri="{0D108BD9-81ED-4DB2-BD59-A6C34878D82A}">
                    <a16:rowId xmlns:a16="http://schemas.microsoft.com/office/drawing/2014/main" xmlns="" val="409995028"/>
                  </a:ext>
                </a:extLst>
              </a:tr>
              <a:tr h="30440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 nemi különbségekből fakadó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9,8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7,6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11,3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14,3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3,6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9,2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extLst>
                  <a:ext uri="{0D108BD9-81ED-4DB2-BD59-A6C34878D82A}">
                    <a16:rowId xmlns:a16="http://schemas.microsoft.com/office/drawing/2014/main" xmlns="" val="3579406770"/>
                  </a:ext>
                </a:extLst>
              </a:tr>
              <a:tr h="30440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szomszédokkal kapcsolatos*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33,3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24,3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22,4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20,5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10,7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26,6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extLst>
                  <a:ext uri="{0D108BD9-81ED-4DB2-BD59-A6C34878D82A}">
                    <a16:rowId xmlns:a16="http://schemas.microsoft.com/office/drawing/2014/main" xmlns="" val="3850063410"/>
                  </a:ext>
                </a:extLst>
              </a:tr>
              <a:tr h="30440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politikai, érdekképviseleti jellegű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20,1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10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13,1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20,9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14,4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extLst>
                  <a:ext uri="{0D108BD9-81ED-4DB2-BD59-A6C34878D82A}">
                    <a16:rowId xmlns:a16="http://schemas.microsoft.com/office/drawing/2014/main" xmlns="" val="4241279855"/>
                  </a:ext>
                </a:extLst>
              </a:tr>
              <a:tr h="30440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vállalkozással, beruházással kapcsolatos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14,5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6,8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13,7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13,6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10,8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/>
                </a:tc>
                <a:extLst>
                  <a:ext uri="{0D108BD9-81ED-4DB2-BD59-A6C34878D82A}">
                    <a16:rowId xmlns:a16="http://schemas.microsoft.com/office/drawing/2014/main" xmlns="" val="2141410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71991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4A5AC87-FA06-1048-A91A-BBD9A7356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5492163" cy="936104"/>
          </a:xfrm>
        </p:spPr>
        <p:txBody>
          <a:bodyPr/>
          <a:lstStyle/>
          <a:p>
            <a:r>
              <a:rPr lang="hu-HU" dirty="0"/>
              <a:t>A kvantitatív kutatás célja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85080133-0E73-C14C-9F36-879273EA1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Konfliktusok percepciójának mikéntje</a:t>
            </a:r>
          </a:p>
          <a:p>
            <a:r>
              <a:rPr lang="hu-HU" dirty="0"/>
              <a:t>Konfliktusok társadalmi beágyazottsága</a:t>
            </a:r>
          </a:p>
          <a:p>
            <a:r>
              <a:rPr lang="hu-HU" dirty="0"/>
              <a:t>Konfliktusok értelmezése a település adottságainak függvényében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143951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634288C-5E20-544F-AB88-2E11597E9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8300476" cy="936104"/>
          </a:xfrm>
        </p:spPr>
        <p:txBody>
          <a:bodyPr/>
          <a:lstStyle/>
          <a:p>
            <a:r>
              <a:rPr lang="hu-HU" dirty="0"/>
              <a:t>CSOPORTKÖZI KONFLIKTUSOK LÁTENS DIMENZIÓI</a:t>
            </a:r>
            <a:br>
              <a:rPr lang="hu-HU" dirty="0"/>
            </a:br>
            <a:r>
              <a:rPr lang="hu-HU" dirty="0"/>
              <a:t>(</a:t>
            </a:r>
            <a:r>
              <a:rPr lang="hu-HU" sz="2200" i="1" cap="none" dirty="0"/>
              <a:t>faktorelemzés, maximum </a:t>
            </a:r>
            <a:r>
              <a:rPr lang="hu-HU" sz="2200" i="1" cap="none" dirty="0" err="1"/>
              <a:t>likelihood</a:t>
            </a:r>
            <a:r>
              <a:rPr lang="hu-HU" sz="2200" i="1" cap="none" dirty="0"/>
              <a:t>, rotált változat</a:t>
            </a:r>
            <a:r>
              <a:rPr lang="hu-HU" cap="none" dirty="0"/>
              <a:t>)</a:t>
            </a:r>
            <a:endParaRPr lang="hu-HU" dirty="0"/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xmlns="" id="{35349783-2492-5B45-9B64-F298C6ABF2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83743851"/>
              </p:ext>
            </p:extLst>
          </p:nvPr>
        </p:nvGraphicFramePr>
        <p:xfrm>
          <a:off x="447990" y="1412776"/>
          <a:ext cx="8300475" cy="5281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7914">
                  <a:extLst>
                    <a:ext uri="{9D8B030D-6E8A-4147-A177-3AD203B41FA5}">
                      <a16:colId xmlns:a16="http://schemas.microsoft.com/office/drawing/2014/main" xmlns="" val="2120614474"/>
                    </a:ext>
                  </a:extLst>
                </a:gridCol>
                <a:gridCol w="1284187">
                  <a:extLst>
                    <a:ext uri="{9D8B030D-6E8A-4147-A177-3AD203B41FA5}">
                      <a16:colId xmlns:a16="http://schemas.microsoft.com/office/drawing/2014/main" xmlns="" val="3503046880"/>
                    </a:ext>
                  </a:extLst>
                </a:gridCol>
                <a:gridCol w="1284187">
                  <a:extLst>
                    <a:ext uri="{9D8B030D-6E8A-4147-A177-3AD203B41FA5}">
                      <a16:colId xmlns:a16="http://schemas.microsoft.com/office/drawing/2014/main" xmlns="" val="3514247533"/>
                    </a:ext>
                  </a:extLst>
                </a:gridCol>
                <a:gridCol w="1284187">
                  <a:extLst>
                    <a:ext uri="{9D8B030D-6E8A-4147-A177-3AD203B41FA5}">
                      <a16:colId xmlns:a16="http://schemas.microsoft.com/office/drawing/2014/main" xmlns="" val="1702869510"/>
                    </a:ext>
                  </a:extLst>
                </a:gridCol>
              </a:tblGrid>
              <a:tr h="537071">
                <a:tc>
                  <a:txBody>
                    <a:bodyPr/>
                    <a:lstStyle/>
                    <a:p>
                      <a:pPr algn="l" fontAlgn="b"/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</a:t>
                      </a:r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-perszonális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közéleti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szociodem</a:t>
                      </a:r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strukturális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817890221"/>
                  </a:ext>
                </a:extLst>
              </a:tr>
              <a:tr h="431334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magyarázott variancia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179653717"/>
                  </a:ext>
                </a:extLst>
              </a:tr>
              <a:tr h="431334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 dirty="0">
                          <a:effectLst/>
                        </a:rPr>
                        <a:t>baráti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0,726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59153919"/>
                  </a:ext>
                </a:extLst>
              </a:tr>
              <a:tr h="431334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magánéleti, családi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0,616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21818723"/>
                  </a:ext>
                </a:extLst>
              </a:tr>
              <a:tr h="431334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munkahelyi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0,51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03751959"/>
                  </a:ext>
                </a:extLst>
              </a:tr>
              <a:tr h="431334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szomszédokkal kapcsolatos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0,394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296486684"/>
                  </a:ext>
                </a:extLst>
              </a:tr>
              <a:tr h="431334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politikai, érdekképviseleti jellegű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0,663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764128228"/>
                  </a:ext>
                </a:extLst>
              </a:tr>
              <a:tr h="431334"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vállalkozással, beruházással kapcsolatos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0,527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25623267"/>
                  </a:ext>
                </a:extLst>
              </a:tr>
              <a:tr h="431334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vallási jellegű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0,513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676083960"/>
                  </a:ext>
                </a:extLst>
              </a:tr>
              <a:tr h="431334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etnikai jellegű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0,401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89895"/>
                  </a:ext>
                </a:extLst>
              </a:tr>
              <a:tr h="431334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</a:rPr>
                        <a:t>életkori különbségekből fakadó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0,71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230219481"/>
                  </a:ext>
                </a:extLst>
              </a:tr>
              <a:tr h="431334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 dirty="0">
                          <a:effectLst/>
                        </a:rPr>
                        <a:t> nemi különbségekből fakadó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0,536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34475368"/>
                  </a:ext>
                </a:extLst>
              </a:tr>
            </a:tbl>
          </a:graphicData>
        </a:graphic>
      </p:graphicFrame>
      <p:sp>
        <p:nvSpPr>
          <p:cNvPr id="6" name="Fánk 5">
            <a:extLst>
              <a:ext uri="{FF2B5EF4-FFF2-40B4-BE49-F238E27FC236}">
                <a16:creationId xmlns:a16="http://schemas.microsoft.com/office/drawing/2014/main" xmlns="" id="{9F4BA025-B06E-0145-8AE6-A90E94AFCB8A}"/>
              </a:ext>
            </a:extLst>
          </p:cNvPr>
          <p:cNvSpPr/>
          <p:nvPr/>
        </p:nvSpPr>
        <p:spPr>
          <a:xfrm>
            <a:off x="4846906" y="2492896"/>
            <a:ext cx="1296144" cy="1728192"/>
          </a:xfrm>
          <a:prstGeom prst="donut">
            <a:avLst>
              <a:gd name="adj" fmla="val 5630"/>
            </a:avLst>
          </a:prstGeom>
          <a:solidFill>
            <a:schemeClr val="accent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Fánk 6">
            <a:extLst>
              <a:ext uri="{FF2B5EF4-FFF2-40B4-BE49-F238E27FC236}">
                <a16:creationId xmlns:a16="http://schemas.microsoft.com/office/drawing/2014/main" xmlns="" id="{DFB46C11-5704-8D47-BDD5-F736C533755A}"/>
              </a:ext>
            </a:extLst>
          </p:cNvPr>
          <p:cNvSpPr/>
          <p:nvPr/>
        </p:nvSpPr>
        <p:spPr>
          <a:xfrm>
            <a:off x="6143050" y="4214742"/>
            <a:ext cx="1296144" cy="1728192"/>
          </a:xfrm>
          <a:prstGeom prst="donut">
            <a:avLst>
              <a:gd name="adj" fmla="val 5630"/>
            </a:avLst>
          </a:prstGeom>
          <a:solidFill>
            <a:schemeClr val="accent3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Fánk 7">
            <a:extLst>
              <a:ext uri="{FF2B5EF4-FFF2-40B4-BE49-F238E27FC236}">
                <a16:creationId xmlns:a16="http://schemas.microsoft.com/office/drawing/2014/main" xmlns="" id="{AE8589F2-713E-C940-A4AB-93F0EBB3E8BC}"/>
              </a:ext>
            </a:extLst>
          </p:cNvPr>
          <p:cNvSpPr/>
          <p:nvPr/>
        </p:nvSpPr>
        <p:spPr>
          <a:xfrm>
            <a:off x="7553769" y="5657892"/>
            <a:ext cx="1080121" cy="1440160"/>
          </a:xfrm>
          <a:prstGeom prst="donut">
            <a:avLst>
              <a:gd name="adj" fmla="val 5630"/>
            </a:avLst>
          </a:prstGeom>
          <a:solidFill>
            <a:schemeClr val="accent6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08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57A92D6-84DA-5944-9A09-9D049C746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8372483" cy="936104"/>
          </a:xfrm>
        </p:spPr>
        <p:txBody>
          <a:bodyPr>
            <a:normAutofit/>
          </a:bodyPr>
          <a:lstStyle/>
          <a:p>
            <a:r>
              <a:rPr lang="hu-HU" dirty="0"/>
              <a:t>Interperszonális konfliktusdimenzió települések szerint (</a:t>
            </a:r>
            <a:r>
              <a:rPr lang="hu-HU" cap="none" dirty="0" err="1"/>
              <a:t>szign</a:t>
            </a:r>
            <a:r>
              <a:rPr lang="hu-HU" cap="none" dirty="0"/>
              <a:t>. 0,006)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FDC9339F-7957-4D4F-8817-722793446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8D4BA40B-4C76-A44A-8A3D-E75F8B9459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01147553"/>
              </p:ext>
            </p:extLst>
          </p:nvPr>
        </p:nvGraphicFramePr>
        <p:xfrm>
          <a:off x="179512" y="1600201"/>
          <a:ext cx="8784976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12692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57A92D6-84DA-5944-9A09-9D049C746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8372483" cy="936104"/>
          </a:xfrm>
        </p:spPr>
        <p:txBody>
          <a:bodyPr>
            <a:normAutofit fontScale="90000"/>
          </a:bodyPr>
          <a:lstStyle/>
          <a:p>
            <a:r>
              <a:rPr lang="hu-HU" dirty="0"/>
              <a:t>Közéletiséggel kapcsolatos konfliktusdimenzió települések szerint (</a:t>
            </a:r>
            <a:r>
              <a:rPr lang="hu-HU" cap="none" dirty="0" err="1"/>
              <a:t>szign</a:t>
            </a:r>
            <a:r>
              <a:rPr lang="hu-HU" cap="none" dirty="0"/>
              <a:t>. 0,001)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FDC9339F-7957-4D4F-8817-722793446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999453D8-4F17-3142-B0F1-FA5A34445A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04285785"/>
              </p:ext>
            </p:extLst>
          </p:nvPr>
        </p:nvGraphicFramePr>
        <p:xfrm>
          <a:off x="179513" y="1600201"/>
          <a:ext cx="8856984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621134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57A92D6-84DA-5944-9A09-9D049C746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8372483" cy="936104"/>
          </a:xfrm>
        </p:spPr>
        <p:txBody>
          <a:bodyPr>
            <a:normAutofit/>
          </a:bodyPr>
          <a:lstStyle/>
          <a:p>
            <a:r>
              <a:rPr lang="hu-HU" dirty="0"/>
              <a:t>Interperszonális konfliktusdimenzió korcsoportok szerint (</a:t>
            </a:r>
            <a:r>
              <a:rPr lang="hu-HU" cap="none" dirty="0" err="1"/>
              <a:t>szign</a:t>
            </a:r>
            <a:r>
              <a:rPr lang="hu-HU" cap="none" dirty="0"/>
              <a:t>. 0,000)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FDC9339F-7957-4D4F-8817-722793446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158F4FEE-0430-844B-BFC3-D092BC16C4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26748293"/>
              </p:ext>
            </p:extLst>
          </p:nvPr>
        </p:nvGraphicFramePr>
        <p:xfrm>
          <a:off x="447989" y="1600201"/>
          <a:ext cx="8238811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42167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57A92D6-84DA-5944-9A09-9D049C746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8372483" cy="936104"/>
          </a:xfrm>
        </p:spPr>
        <p:txBody>
          <a:bodyPr>
            <a:normAutofit/>
          </a:bodyPr>
          <a:lstStyle/>
          <a:p>
            <a:r>
              <a:rPr lang="hu-HU" dirty="0" err="1"/>
              <a:t>Szociodemográfiai</a:t>
            </a:r>
            <a:r>
              <a:rPr lang="hu-HU" dirty="0"/>
              <a:t> konfliktusdimenzió korcsoportok szerint (</a:t>
            </a:r>
            <a:r>
              <a:rPr lang="hu-HU" cap="none" dirty="0" err="1"/>
              <a:t>szign</a:t>
            </a:r>
            <a:r>
              <a:rPr lang="hu-HU" cap="none" dirty="0"/>
              <a:t>. 0,082)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FDC9339F-7957-4D4F-8817-722793446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48C207FF-C400-4B49-9A51-C4A14A2E38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84931824"/>
              </p:ext>
            </p:extLst>
          </p:nvPr>
        </p:nvGraphicFramePr>
        <p:xfrm>
          <a:off x="457200" y="1600201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452705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03E8451-3C17-F244-9264-DC0589A11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7796419" cy="936104"/>
          </a:xfrm>
        </p:spPr>
        <p:txBody>
          <a:bodyPr/>
          <a:lstStyle/>
          <a:p>
            <a:r>
              <a:rPr lang="hu-HU" dirty="0"/>
              <a:t>Interperszonális konfliktusdimenzió iskolai végzettség szerint (</a:t>
            </a:r>
            <a:r>
              <a:rPr lang="hu-HU" cap="none" dirty="0" err="1"/>
              <a:t>szign</a:t>
            </a:r>
            <a:r>
              <a:rPr lang="hu-HU" cap="none" dirty="0"/>
              <a:t>.: 0,061)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367F3190-0E0D-0047-AD36-928B4CF8C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B1A75CA2-380D-6E4C-BE30-C41FF458F9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55503120"/>
              </p:ext>
            </p:extLst>
          </p:nvPr>
        </p:nvGraphicFramePr>
        <p:xfrm>
          <a:off x="457200" y="1600201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35821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9ACBEB9-6F20-BB4D-A2A9-F072C4FF4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>
            <a:normAutofit fontScale="90000"/>
          </a:bodyPr>
          <a:lstStyle/>
          <a:p>
            <a:r>
              <a:rPr lang="hu-HU" dirty="0"/>
              <a:t>Közéletiséggel kapcsolatos konfliktusdimenzió korcsoportok szerint (</a:t>
            </a:r>
            <a:r>
              <a:rPr lang="hu-HU" cap="none" dirty="0" err="1"/>
              <a:t>szign</a:t>
            </a:r>
            <a:r>
              <a:rPr lang="hu-HU" cap="none" dirty="0"/>
              <a:t>. 0,000)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BFB255B-CAF4-2842-9165-C01F88020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075602C9-36FE-4546-9661-F90F9762D5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16579002"/>
              </p:ext>
            </p:extLst>
          </p:nvPr>
        </p:nvGraphicFramePr>
        <p:xfrm>
          <a:off x="457200" y="1600201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07999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73CCFB9-E88F-3A4E-8BDF-8752CF621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ÖSSZEGZÉS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500046C-3ABD-BD4A-9B8D-01F8E6F9D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/>
              <a:t>Kis települések kevésbé tűnnek konfliktusosnak</a:t>
            </a:r>
          </a:p>
          <a:p>
            <a:r>
              <a:rPr lang="hu-HU" dirty="0"/>
              <a:t>Városi helyszíneken: nagyobb mértékben jelentkeznek konfliktuspotenciál</a:t>
            </a:r>
          </a:p>
          <a:p>
            <a:r>
              <a:rPr lang="hu-HU" dirty="0"/>
              <a:t>A két, mintába került  település másképpen viselkedik (Ózd kevésbé tűnik konfliktusosnak, de magasabb az </a:t>
            </a:r>
            <a:r>
              <a:rPr lang="hu-HU" dirty="0" err="1"/>
              <a:t>intraperszonális</a:t>
            </a:r>
            <a:r>
              <a:rPr lang="hu-HU" dirty="0"/>
              <a:t> elégedetlenség szintje)</a:t>
            </a:r>
          </a:p>
          <a:p>
            <a:r>
              <a:rPr lang="hu-HU" dirty="0"/>
              <a:t>Idősebb generációk konfliktustűrőbbek</a:t>
            </a:r>
          </a:p>
          <a:p>
            <a:r>
              <a:rPr lang="hu-HU" dirty="0"/>
              <a:t>Az iskolai végzettség társadalmi hozadéka: magasabb iskolai végzettség az interperszonális szinten és a közéleti dimenzióban nem föltétlenül növeli a konfliktusok érzékelésének esélyét</a:t>
            </a:r>
          </a:p>
          <a:p>
            <a:r>
              <a:rPr lang="hu-HU" i="1" dirty="0"/>
              <a:t>A konfliktuspotenciál </a:t>
            </a:r>
            <a:r>
              <a:rPr lang="hu-HU" i="1"/>
              <a:t>vagy a konfliktus érzékelése </a:t>
            </a:r>
            <a:r>
              <a:rPr lang="hu-HU" i="1" dirty="0"/>
              <a:t>nem értékítélet: egy adott szintig a konfliktusok lehetnek termékenyek is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168660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Köszönetnyilvánítás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>
          <a:xfrm>
            <a:off x="488586" y="1628800"/>
            <a:ext cx="8219256" cy="4691063"/>
          </a:xfrm>
        </p:spPr>
        <p:txBody>
          <a:bodyPr>
            <a:normAutofit/>
          </a:bodyPr>
          <a:lstStyle/>
          <a:p>
            <a:pPr algn="ctr"/>
            <a:r>
              <a:rPr lang="hu-HU" sz="2800" dirty="0"/>
              <a:t>A kutatást az </a:t>
            </a:r>
            <a:r>
              <a:rPr lang="hu-HU" sz="2800" i="1" u="sng" dirty="0"/>
              <a:t>EFOP-3.6.2-16-2017-00007</a:t>
            </a:r>
            <a:r>
              <a:rPr lang="hu-HU" sz="2800" dirty="0"/>
              <a:t> azonosító számú, </a:t>
            </a:r>
            <a:r>
              <a:rPr lang="hu-HU" sz="2800" i="1" dirty="0"/>
              <a:t>Az intelligens, fenntartható és inkluzív társadalom fejlesztésének aspektusai: társadalmi, technológiai, innovációs hálózatok a foglalkoztatásban és a digitális gazdaságban</a:t>
            </a:r>
            <a:r>
              <a:rPr lang="hu-HU" sz="2800" dirty="0"/>
              <a:t> című projekt támogatta.</a:t>
            </a:r>
          </a:p>
          <a:p>
            <a:pPr algn="ctr"/>
            <a:r>
              <a:rPr lang="hu-HU" sz="2800" dirty="0"/>
              <a:t>A projekt az Európai Unió támogatásával, az Európai Szociális Alap és Magyarország költségvetése társfinanszírozásában valósul meg.</a:t>
            </a:r>
          </a:p>
        </p:txBody>
      </p:sp>
    </p:spTree>
    <p:extLst>
      <p:ext uri="{BB962C8B-B14F-4D97-AF65-F5344CB8AC3E}">
        <p14:creationId xmlns:p14="http://schemas.microsoft.com/office/powerpoint/2010/main" xmlns="" val="283153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FIGYELMET!</a:t>
            </a:r>
          </a:p>
        </p:txBody>
      </p:sp>
    </p:spTree>
    <p:extLst>
      <p:ext uri="{BB962C8B-B14F-4D97-AF65-F5344CB8AC3E}">
        <p14:creationId xmlns:p14="http://schemas.microsoft.com/office/powerpoint/2010/main" xmlns="" val="3765528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5A76328-5F89-AC41-963F-32B55B374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5420155" cy="936104"/>
          </a:xfrm>
        </p:spPr>
        <p:txBody>
          <a:bodyPr/>
          <a:lstStyle/>
          <a:p>
            <a:r>
              <a:rPr lang="hu-HU" dirty="0"/>
              <a:t>Konfliktusok formái, típusai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F44CEA2-207A-6348-939E-AA8AB0D98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Mire jó a konfliktus?</a:t>
            </a:r>
          </a:p>
          <a:p>
            <a:r>
              <a:rPr lang="hu-HU" dirty="0"/>
              <a:t>Konfliktus: küzdelem, versengés, saját érdek veszélyeztetése – vagy annak észlelése</a:t>
            </a:r>
          </a:p>
          <a:p>
            <a:r>
              <a:rPr lang="hu-HU" dirty="0"/>
              <a:t>Konfliktus – a „probléma” érzékelése</a:t>
            </a:r>
          </a:p>
          <a:p>
            <a:r>
              <a:rPr lang="hu-HU" dirty="0"/>
              <a:t>Destruktív vs. konstruktív konfliktusok</a:t>
            </a:r>
          </a:p>
        </p:txBody>
      </p:sp>
    </p:spTree>
    <p:extLst>
      <p:ext uri="{BB962C8B-B14F-4D97-AF65-F5344CB8AC3E}">
        <p14:creationId xmlns:p14="http://schemas.microsoft.com/office/powerpoint/2010/main" xmlns="" val="2218899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F6E81A0-239C-3246-AC44-27B87F418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6716299" cy="936104"/>
          </a:xfrm>
        </p:spPr>
        <p:txBody>
          <a:bodyPr>
            <a:normAutofit fontScale="90000"/>
          </a:bodyPr>
          <a:lstStyle/>
          <a:p>
            <a:r>
              <a:rPr lang="hu-HU" dirty="0"/>
              <a:t>Konstruktív vagy funkcionális (hatékonyság-fokozó) konfliktus</a:t>
            </a:r>
            <a:br>
              <a:rPr lang="hu-HU" dirty="0"/>
            </a:br>
            <a:r>
              <a:rPr lang="hu-HU" cap="none" dirty="0"/>
              <a:t>forrás: Sass-Síklaki, 2011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ACC3B364-2624-4B4E-A560-CA5AC4966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hu-HU" dirty="0"/>
          </a:p>
          <a:p>
            <a:r>
              <a:rPr lang="hu-HU" dirty="0"/>
              <a:t>Segíti a kreativitást, többoldalú megközelítésre ad lehetőséget, az egyet nem értés lehetősége mélyebb megértéshez vezet.</a:t>
            </a:r>
          </a:p>
          <a:p>
            <a:r>
              <a:rPr lang="hu-HU" dirty="0"/>
              <a:t>Tisztázást indít el: megkérdőjelezheti a saját véleményét, illetve leleplezi az irracionális érveket.</a:t>
            </a:r>
          </a:p>
          <a:p>
            <a:r>
              <a:rPr lang="hu-HU" dirty="0" err="1"/>
              <a:t>Enyhül</a:t>
            </a:r>
            <a:r>
              <a:rPr lang="hu-HU" dirty="0"/>
              <a:t> a </a:t>
            </a:r>
            <a:r>
              <a:rPr lang="hu-HU" dirty="0" err="1"/>
              <a:t>feszültség</a:t>
            </a:r>
            <a:r>
              <a:rPr lang="hu-HU" dirty="0"/>
              <a:t>, nő a csoportban az összetartás.</a:t>
            </a:r>
          </a:p>
          <a:p>
            <a:r>
              <a:rPr lang="hu-HU" dirty="0"/>
              <a:t>Nő az érdeklődés, motiváció, mivel a konfliktussal való foglalkozás a tanulás, változás útja lehet.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112983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509DEEA-AC8D-0645-B854-C5B510A2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6644291" cy="936104"/>
          </a:xfrm>
        </p:spPr>
        <p:txBody>
          <a:bodyPr>
            <a:normAutofit fontScale="90000"/>
          </a:bodyPr>
          <a:lstStyle/>
          <a:p>
            <a:r>
              <a:rPr lang="hu-HU" dirty="0"/>
              <a:t>Destruktív vagy diszfunkcionális (hatékonyság-gátló) konfliktus </a:t>
            </a:r>
            <a:br>
              <a:rPr lang="hu-HU" dirty="0"/>
            </a:br>
            <a:r>
              <a:rPr lang="hu-HU" cap="none" dirty="0"/>
              <a:t>forrás: Sass-Síklaki, 2011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89002D6E-9879-0E48-BABE-88DC014AA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/>
              <a:t>Olyan helyzethez vezet, amely érzelmileg átitatott, például az egyik veszít a másik nyer, és harag, frusztráció, személyeskedés, rosszindulat jelenik meg a feleknél vagy a csoportban.</a:t>
            </a:r>
          </a:p>
          <a:p>
            <a:r>
              <a:rPr lang="hu-HU" dirty="0"/>
              <a:t>Védekező vagy blokkoló magatartáshoz vezet.</a:t>
            </a:r>
          </a:p>
          <a:p>
            <a:r>
              <a:rPr lang="hu-HU" dirty="0"/>
              <a:t>A csoportvéleményt elviszi a szélsőségek irányába.</a:t>
            </a:r>
          </a:p>
          <a:p>
            <a:r>
              <a:rPr lang="hu-HU" dirty="0"/>
              <a:t>Csökkenti a csoportban az összetartást: csökken a kommunikáció,</a:t>
            </a:r>
          </a:p>
          <a:p>
            <a:r>
              <a:rPr lang="hu-HU" dirty="0"/>
              <a:t>A csoport szétesik, mert nem jutalmazó </a:t>
            </a:r>
            <a:r>
              <a:rPr lang="hu-HU" dirty="0" err="1"/>
              <a:t>együtt</a:t>
            </a:r>
            <a:r>
              <a:rPr lang="hu-HU" dirty="0"/>
              <a:t> maradniuk.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479019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323528" y="1435100"/>
            <a:ext cx="1440161" cy="46910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Forrás: </a:t>
            </a: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Northcraft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Neale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1990</a:t>
            </a:r>
            <a:endParaRPr lang="hu-HU" sz="1400" dirty="0"/>
          </a:p>
          <a:p>
            <a:endParaRPr lang="hu-HU" sz="1400" dirty="0"/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75427365-D270-6D42-8AD7-7704E9AB4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927" y="458752"/>
            <a:ext cx="7075244" cy="592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5399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06695BF-987A-F44A-8A9D-1A4FA1D3E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Konfliktusok szintjei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0FA51DB-94E0-9140-B7B1-07215378D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Egyéni (</a:t>
            </a:r>
            <a:r>
              <a:rPr lang="hu-HU" dirty="0" err="1"/>
              <a:t>intraperszonális</a:t>
            </a:r>
            <a:r>
              <a:rPr lang="hu-HU" dirty="0"/>
              <a:t> szint)</a:t>
            </a:r>
          </a:p>
          <a:p>
            <a:r>
              <a:rPr lang="hu-HU" dirty="0"/>
              <a:t>Személyközi (interperszonális szint)</a:t>
            </a:r>
          </a:p>
          <a:p>
            <a:endParaRPr lang="hu-HU" dirty="0"/>
          </a:p>
          <a:p>
            <a:r>
              <a:rPr lang="hu-HU" i="1" dirty="0"/>
              <a:t>„két út áll előttem, melyiket </a:t>
            </a:r>
            <a:r>
              <a:rPr lang="hu-HU" i="1" dirty="0" err="1"/>
              <a:t>válasszam</a:t>
            </a:r>
            <a:r>
              <a:rPr lang="hu-HU" i="1" dirty="0"/>
              <a:t>” típusú konfliktusok</a:t>
            </a:r>
          </a:p>
          <a:p>
            <a:endParaRPr lang="hu-HU" dirty="0"/>
          </a:p>
          <a:p>
            <a:r>
              <a:rPr lang="hu-HU" dirty="0"/>
              <a:t>Csoportközi</a:t>
            </a:r>
          </a:p>
          <a:p>
            <a:pPr lvl="1"/>
            <a:r>
              <a:rPr lang="hu-HU" dirty="0"/>
              <a:t>Egyének megszűnnek</a:t>
            </a:r>
          </a:p>
          <a:p>
            <a:pPr lvl="1"/>
            <a:r>
              <a:rPr lang="hu-HU" dirty="0"/>
              <a:t>Szerepek, képzelt és/vagy valós (csoport)tulajdonságok közötti ellentétek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513005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131EC7A-DA40-B948-BF78-8D3A19FF2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Kutatás kerete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62BC0AC-F4CC-F742-B838-BFEF4CCD8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Minta: 1000 fő</a:t>
            </a:r>
          </a:p>
          <a:p>
            <a:r>
              <a:rPr lang="hu-HU" dirty="0"/>
              <a:t>5 település: 2 város, 3 falu</a:t>
            </a:r>
          </a:p>
          <a:p>
            <a:r>
              <a:rPr lang="hu-HU" dirty="0"/>
              <a:t>Reprezentativitás: nem, iskolai végzettség, korcsoport</a:t>
            </a:r>
          </a:p>
          <a:p>
            <a:r>
              <a:rPr lang="hu-HU" dirty="0"/>
              <a:t>Kutatás közbeni állapot</a:t>
            </a:r>
          </a:p>
          <a:p>
            <a:r>
              <a:rPr lang="hu-HU" dirty="0"/>
              <a:t>Nem végleges adatok (N=747)</a:t>
            </a:r>
          </a:p>
          <a:p>
            <a:r>
              <a:rPr lang="hu-HU" dirty="0"/>
              <a:t>Feltáró jellegű</a:t>
            </a:r>
          </a:p>
        </p:txBody>
      </p:sp>
    </p:spTree>
    <p:extLst>
      <p:ext uri="{BB962C8B-B14F-4D97-AF65-F5344CB8AC3E}">
        <p14:creationId xmlns:p14="http://schemas.microsoft.com/office/powerpoint/2010/main" xmlns="" val="1173723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A9668E9-B29F-5349-8F33-A38B4E9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2286000"/>
            <a:ext cx="7727776" cy="1143000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INTRAPERSZONÁLIS SZINT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B93721C8-82A0-F345-826A-8C50601DC9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63353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</TotalTime>
  <Words>1096</Words>
  <Application>Microsoft Office PowerPoint</Application>
  <PresentationFormat>Diavetítés a képernyőre (4:3 oldalarány)</PresentationFormat>
  <Paragraphs>458</Paragraphs>
  <Slides>29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0" baseType="lpstr">
      <vt:lpstr>Office-téma</vt:lpstr>
      <vt:lpstr>Dr. Papp z. Attila (Miskolci Egyetem BTK, ATTI; mta tk ki)  Konfliktusok számokban  A kérdőíves kutatás eddigi eredményei  </vt:lpstr>
      <vt:lpstr>A kvantitatív kutatás célja</vt:lpstr>
      <vt:lpstr>Konfliktusok formái, típusai</vt:lpstr>
      <vt:lpstr>Konstruktív vagy funkcionális (hatékonyság-fokozó) konfliktus forrás: Sass-Síklaki, 2011</vt:lpstr>
      <vt:lpstr>Destruktív vagy diszfunkcionális (hatékonyság-gátló) konfliktus  forrás: Sass-Síklaki, 2011</vt:lpstr>
      <vt:lpstr>6. dia</vt:lpstr>
      <vt:lpstr>Konfliktusok szintjei</vt:lpstr>
      <vt:lpstr>Kutatás kerete</vt:lpstr>
      <vt:lpstr>INTRAPERSZONÁLIS SZINT</vt:lpstr>
      <vt:lpstr>Mennyire elégedett?  (1 – egyáltalán nem; ... 5 – nagyon)</vt:lpstr>
      <vt:lpstr>Mennyire elégedett?  (1 – egyáltalán nem; ... 5 – nagyon)</vt:lpstr>
      <vt:lpstr>Mennyire elégedett?  (1 – egyáltalán nem; ... 5 – nagyon)</vt:lpstr>
      <vt:lpstr>INTERPERSZONÁLIS SZINT</vt:lpstr>
      <vt:lpstr>Milyen mértékben ért egyet az alábbiakkal?  (1 – egyáltalán nem; ... 5 – nagyon)</vt:lpstr>
      <vt:lpstr>Milyen mértékben ért egyet az alábbiakkal?  (1 – egyáltalán nem; ... 5 – nagyon)</vt:lpstr>
      <vt:lpstr>Milyen mértékben ért egyet az alábbiakkal?  (1 – egyáltalán nem; ... 5 – nagyon)</vt:lpstr>
      <vt:lpstr>Interperszonális és CSOPORTKÖZI KONFLIKTUSFORMÁK ÉSZLELÉSE</vt:lpstr>
      <vt:lpstr>Volt-e valaha konfliktusa az alábbi területeken? (Igen válaszok, %-ban)</vt:lpstr>
      <vt:lpstr>Volt-e valaha konfliktusa az alábbi területeken? (Igen válaszok, %-ban)</vt:lpstr>
      <vt:lpstr>CSOPORTKÖZI KONFLIKTUSOK LÁTENS DIMENZIÓI (faktorelemzés, maximum likelihood, rotált változat)</vt:lpstr>
      <vt:lpstr>Interperszonális konfliktusdimenzió települések szerint (szign. 0,006)</vt:lpstr>
      <vt:lpstr>Közéletiséggel kapcsolatos konfliktusdimenzió települések szerint (szign. 0,001)</vt:lpstr>
      <vt:lpstr>Interperszonális konfliktusdimenzió korcsoportok szerint (szign. 0,000)</vt:lpstr>
      <vt:lpstr>Szociodemográfiai konfliktusdimenzió korcsoportok szerint (szign. 0,082)</vt:lpstr>
      <vt:lpstr>Interperszonális konfliktusdimenzió iskolai végzettség szerint (szign.: 0,061)</vt:lpstr>
      <vt:lpstr>Közéletiséggel kapcsolatos konfliktusdimenzió korcsoportok szerint (szign. 0,000)</vt:lpstr>
      <vt:lpstr>ÖSSZEGZÉS</vt:lpstr>
      <vt:lpstr>Köszönetnyilvánítás</vt:lpstr>
      <vt:lpstr>KÖSZÖNÖM  A FIGYELMET!</vt:lpstr>
    </vt:vector>
  </TitlesOfParts>
  <Company>novak.adam@gmail.com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Graholy Éva</cp:lastModifiedBy>
  <cp:revision>79</cp:revision>
  <dcterms:created xsi:type="dcterms:W3CDTF">2014-03-03T11:13:53Z</dcterms:created>
  <dcterms:modified xsi:type="dcterms:W3CDTF">2018-05-11T11:02:53Z</dcterms:modified>
</cp:coreProperties>
</file>