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130373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4113" y="309753"/>
            <a:ext cx="8135772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9144" y="1625549"/>
            <a:ext cx="7730490" cy="2708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28648" y="1151381"/>
            <a:ext cx="5814695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47370" marR="537210" algn="ctr">
              <a:lnSpc>
                <a:spcPct val="100000"/>
              </a:lnSpc>
              <a:spcBef>
                <a:spcPts val="95"/>
              </a:spcBef>
            </a:pPr>
            <a:r>
              <a:rPr sz="2200" spc="-10" dirty="0"/>
              <a:t>KONFLIKTUSOK </a:t>
            </a:r>
            <a:r>
              <a:rPr sz="2200" spc="-5" dirty="0"/>
              <a:t>A </a:t>
            </a:r>
            <a:r>
              <a:rPr sz="2200" spc="-35" dirty="0"/>
              <a:t>VALLÁS</a:t>
            </a:r>
            <a:r>
              <a:rPr sz="2200" spc="-125" dirty="0"/>
              <a:t> </a:t>
            </a:r>
            <a:r>
              <a:rPr sz="2200" spc="-10" dirty="0"/>
              <a:t>KÖRÜL  </a:t>
            </a:r>
            <a:r>
              <a:rPr sz="2200" spc="-5" dirty="0"/>
              <a:t>A DUALIZMUS</a:t>
            </a:r>
            <a:r>
              <a:rPr sz="2200" spc="-50" dirty="0"/>
              <a:t> </a:t>
            </a:r>
            <a:r>
              <a:rPr sz="2200" spc="-10" dirty="0"/>
              <a:t>KORÁBAN:</a:t>
            </a:r>
            <a:endParaRPr sz="2200"/>
          </a:p>
          <a:p>
            <a:pPr algn="ctr">
              <a:lnSpc>
                <a:spcPct val="100000"/>
              </a:lnSpc>
            </a:pPr>
            <a:r>
              <a:rPr sz="2200" spc="-10" dirty="0"/>
              <a:t>NACIONALIZMUS </a:t>
            </a:r>
            <a:r>
              <a:rPr sz="2200" spc="-5" dirty="0"/>
              <a:t>ÉS </a:t>
            </a:r>
            <a:r>
              <a:rPr sz="2200" spc="-10" dirty="0"/>
              <a:t>ANTIKLERIKALIZMUS</a:t>
            </a:r>
            <a:endParaRPr sz="2200"/>
          </a:p>
        </p:txBody>
      </p:sp>
      <p:sp>
        <p:nvSpPr>
          <p:cNvPr id="4" name="object 4"/>
          <p:cNvSpPr txBox="1"/>
          <p:nvPr/>
        </p:nvSpPr>
        <p:spPr>
          <a:xfrm>
            <a:off x="649935" y="2492755"/>
            <a:ext cx="7768590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Rada</a:t>
            </a:r>
            <a:r>
              <a:rPr sz="22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János</a:t>
            </a:r>
            <a:endParaRPr sz="2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egyetemi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tanársegéd – ME 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BTK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Történettudományi</a:t>
            </a:r>
            <a:r>
              <a:rPr sz="2200" b="1" spc="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Intézet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200" i="1" spc="-5" dirty="0">
                <a:solidFill>
                  <a:srgbClr val="FFFFFF"/>
                </a:solidFill>
                <a:latin typeface="Arial"/>
                <a:cs typeface="Arial"/>
              </a:rPr>
              <a:t>2018. </a:t>
            </a:r>
            <a:r>
              <a:rPr sz="2200" i="1" spc="-10" dirty="0">
                <a:solidFill>
                  <a:srgbClr val="FFFFFF"/>
                </a:solidFill>
                <a:latin typeface="Arial"/>
                <a:cs typeface="Arial"/>
              </a:rPr>
              <a:t>május 10. </a:t>
            </a:r>
            <a:r>
              <a:rPr sz="2200" i="1" spc="-5" dirty="0">
                <a:solidFill>
                  <a:srgbClr val="FFFFFF"/>
                </a:solidFill>
                <a:latin typeface="Arial"/>
                <a:cs typeface="Arial"/>
              </a:rPr>
              <a:t>Miskolc, MAB</a:t>
            </a:r>
            <a:r>
              <a:rPr sz="2200" i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i="1" spc="-5" dirty="0">
                <a:solidFill>
                  <a:srgbClr val="FFFFFF"/>
                </a:solidFill>
                <a:latin typeface="Arial"/>
                <a:cs typeface="Arial"/>
              </a:rPr>
              <a:t>Székház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5414" y="4466590"/>
            <a:ext cx="4071620" cy="2083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A kutatást az</a:t>
            </a:r>
            <a:r>
              <a:rPr sz="1500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EFOP-3.6.2-16-2017-00007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azonosító számú, </a:t>
            </a:r>
            <a:r>
              <a:rPr sz="1500" i="1" spc="-5" dirty="0">
                <a:solidFill>
                  <a:srgbClr val="FFFFFF"/>
                </a:solidFill>
                <a:latin typeface="Arial"/>
                <a:cs typeface="Arial"/>
              </a:rPr>
              <a:t>Az </a:t>
            </a:r>
            <a:r>
              <a:rPr sz="1500" i="1" dirty="0">
                <a:solidFill>
                  <a:srgbClr val="FFFFFF"/>
                </a:solidFill>
                <a:latin typeface="Arial"/>
                <a:cs typeface="Arial"/>
              </a:rPr>
              <a:t>intelligens, fenntartható</a:t>
            </a:r>
            <a:r>
              <a:rPr sz="1500" i="1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i="1" dirty="0">
                <a:solidFill>
                  <a:srgbClr val="FFFFFF"/>
                </a:solidFill>
                <a:latin typeface="Arial"/>
                <a:cs typeface="Arial"/>
              </a:rPr>
              <a:t>és  </a:t>
            </a:r>
            <a:r>
              <a:rPr sz="1500" i="1" spc="-10" dirty="0">
                <a:solidFill>
                  <a:srgbClr val="FFFFFF"/>
                </a:solidFill>
                <a:latin typeface="Arial"/>
                <a:cs typeface="Arial"/>
              </a:rPr>
              <a:t>inkluzív </a:t>
            </a:r>
            <a:r>
              <a:rPr sz="1500" i="1" dirty="0">
                <a:solidFill>
                  <a:srgbClr val="FFFFFF"/>
                </a:solidFill>
                <a:latin typeface="Arial"/>
                <a:cs typeface="Arial"/>
              </a:rPr>
              <a:t>társadalom </a:t>
            </a:r>
            <a:r>
              <a:rPr sz="1500" i="1" spc="-5" dirty="0">
                <a:solidFill>
                  <a:srgbClr val="FFFFFF"/>
                </a:solidFill>
                <a:latin typeface="Arial"/>
                <a:cs typeface="Arial"/>
              </a:rPr>
              <a:t>fejlesztésének</a:t>
            </a:r>
            <a:r>
              <a:rPr sz="15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i="1" dirty="0">
                <a:solidFill>
                  <a:srgbClr val="FFFFFF"/>
                </a:solidFill>
                <a:latin typeface="Arial"/>
                <a:cs typeface="Arial"/>
              </a:rPr>
              <a:t>aspektusai: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500" i="1" spc="-5" dirty="0">
                <a:solidFill>
                  <a:srgbClr val="FFFFFF"/>
                </a:solidFill>
                <a:latin typeface="Arial"/>
                <a:cs typeface="Arial"/>
              </a:rPr>
              <a:t>társadalmi, </a:t>
            </a:r>
            <a:r>
              <a:rPr sz="1500" i="1" dirty="0">
                <a:solidFill>
                  <a:srgbClr val="FFFFFF"/>
                </a:solidFill>
                <a:latin typeface="Arial"/>
                <a:cs typeface="Arial"/>
              </a:rPr>
              <a:t>technológiai, innovációs </a:t>
            </a:r>
            <a:r>
              <a:rPr sz="1500" i="1" spc="-10" dirty="0">
                <a:solidFill>
                  <a:srgbClr val="FFFFFF"/>
                </a:solidFill>
                <a:latin typeface="Arial"/>
                <a:cs typeface="Arial"/>
              </a:rPr>
              <a:t>hálózatok</a:t>
            </a:r>
            <a:r>
              <a:rPr sz="1500" i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i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  <a:p>
            <a:pPr marL="12700" marR="120014">
              <a:lnSpc>
                <a:spcPct val="100000"/>
              </a:lnSpc>
            </a:pPr>
            <a:r>
              <a:rPr sz="1500" i="1" spc="-5" dirty="0">
                <a:solidFill>
                  <a:srgbClr val="FFFFFF"/>
                </a:solidFill>
                <a:latin typeface="Arial"/>
                <a:cs typeface="Arial"/>
              </a:rPr>
              <a:t>foglalkoztatásban </a:t>
            </a:r>
            <a:r>
              <a:rPr sz="1500" i="1" dirty="0">
                <a:solidFill>
                  <a:srgbClr val="FFFFFF"/>
                </a:solidFill>
                <a:latin typeface="Arial"/>
                <a:cs typeface="Arial"/>
              </a:rPr>
              <a:t>és a </a:t>
            </a:r>
            <a:r>
              <a:rPr sz="1500" i="1" spc="-5" dirty="0">
                <a:solidFill>
                  <a:srgbClr val="FFFFFF"/>
                </a:solidFill>
                <a:latin typeface="Arial"/>
                <a:cs typeface="Arial"/>
              </a:rPr>
              <a:t>digitális gazdaságban 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című projekt támogatta. A projekt az Európai  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Unió támogatásával,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az Európai 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Szociális Alap 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és 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Magyarország</a:t>
            </a:r>
            <a:r>
              <a:rPr sz="15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költségvetése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társfinanszírozásában valósul</a:t>
            </a:r>
            <a:r>
              <a:rPr sz="15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meg.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491" y="309753"/>
            <a:ext cx="54381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FELEKEZETISÉG </a:t>
            </a:r>
            <a:r>
              <a:rPr dirty="0"/>
              <a:t>ÉS</a:t>
            </a:r>
            <a:r>
              <a:rPr spc="-60" dirty="0"/>
              <a:t> </a:t>
            </a:r>
            <a:r>
              <a:rPr spc="-5" dirty="0"/>
              <a:t>NEMZETÉPÍTÉS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9144" y="1625549"/>
            <a:ext cx="7731125" cy="2171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„a nemzeti egyházpolitika […] egyrészt minden vallásbeli </a:t>
            </a:r>
            <a:r>
              <a:rPr sz="2200" spc="-10" dirty="0">
                <a:latin typeface="Arial"/>
                <a:cs typeface="Arial"/>
              </a:rPr>
              <a:t>elé  </a:t>
            </a:r>
            <a:r>
              <a:rPr sz="2200" spc="-5" dirty="0">
                <a:latin typeface="Arial"/>
                <a:cs typeface="Arial"/>
              </a:rPr>
              <a:t>legfőbb földi tekintélyül a magyar állam </a:t>
            </a:r>
            <a:r>
              <a:rPr sz="2200" dirty="0">
                <a:latin typeface="Arial"/>
                <a:cs typeface="Arial"/>
              </a:rPr>
              <a:t>suveränitását </a:t>
            </a:r>
            <a:r>
              <a:rPr sz="2200" spc="-5" dirty="0">
                <a:latin typeface="Arial"/>
                <a:cs typeface="Arial"/>
              </a:rPr>
              <a:t>helyezi,  másrészt </a:t>
            </a:r>
            <a:r>
              <a:rPr sz="2200" dirty="0">
                <a:latin typeface="Arial"/>
                <a:cs typeface="Arial"/>
              </a:rPr>
              <a:t>pedig </a:t>
            </a:r>
            <a:r>
              <a:rPr sz="2200" spc="-5" dirty="0">
                <a:latin typeface="Arial"/>
                <a:cs typeface="Arial"/>
              </a:rPr>
              <a:t>ép ezen földi tekintélyével </a:t>
            </a:r>
            <a:r>
              <a:rPr sz="2200" dirty="0">
                <a:latin typeface="Arial"/>
                <a:cs typeface="Arial"/>
              </a:rPr>
              <a:t>hárítja </a:t>
            </a:r>
            <a:r>
              <a:rPr sz="2200" spc="-5" dirty="0">
                <a:latin typeface="Arial"/>
                <a:cs typeface="Arial"/>
              </a:rPr>
              <a:t>el a </a:t>
            </a:r>
            <a:r>
              <a:rPr sz="2200" dirty="0">
                <a:latin typeface="Arial"/>
                <a:cs typeface="Arial"/>
              </a:rPr>
              <a:t>nemzeti  </a:t>
            </a:r>
            <a:r>
              <a:rPr sz="2200" spc="-5" dirty="0">
                <a:latin typeface="Arial"/>
                <a:cs typeface="Arial"/>
              </a:rPr>
              <a:t>amalgamizácziónak a felekezetiségben rejlő</a:t>
            </a:r>
            <a:r>
              <a:rPr sz="2200" spc="6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akadályait.”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Arial"/>
                <a:cs typeface="Arial"/>
              </a:rPr>
              <a:t>MEGYEI: </a:t>
            </a:r>
            <a:r>
              <a:rPr sz="2200" i="1" spc="-5" dirty="0">
                <a:latin typeface="Arial"/>
                <a:cs typeface="Arial"/>
              </a:rPr>
              <a:t>Nemzeti egyházpolitika</a:t>
            </a:r>
            <a:r>
              <a:rPr sz="2200" spc="-5" dirty="0">
                <a:latin typeface="Arial"/>
                <a:cs typeface="Arial"/>
              </a:rPr>
              <a:t>. Budapest,</a:t>
            </a:r>
            <a:r>
              <a:rPr sz="2200" spc="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1893.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491" y="309753"/>
            <a:ext cx="57772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FELEKEZETISÉG </a:t>
            </a:r>
            <a:r>
              <a:rPr dirty="0"/>
              <a:t>ÉS </a:t>
            </a:r>
            <a:r>
              <a:rPr spc="-5" dirty="0"/>
              <a:t>NEMZETÉPÍTÉS</a:t>
            </a:r>
            <a:r>
              <a:rPr spc="-70" dirty="0"/>
              <a:t> </a:t>
            </a:r>
            <a:r>
              <a:rPr dirty="0"/>
              <a:t>II.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9144" y="1625549"/>
            <a:ext cx="7729220" cy="10318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„Itt tehát katholikus </a:t>
            </a:r>
            <a:r>
              <a:rPr sz="2200" dirty="0">
                <a:latin typeface="Arial"/>
                <a:cs typeface="Arial"/>
              </a:rPr>
              <a:t>körök </a:t>
            </a:r>
            <a:r>
              <a:rPr sz="2200" spc="-5" dirty="0">
                <a:latin typeface="Arial"/>
                <a:cs typeface="Arial"/>
              </a:rPr>
              <a:t>alkotásával, protestáns szegregáló  törekvésekkel </a:t>
            </a:r>
            <a:r>
              <a:rPr sz="2200" dirty="0">
                <a:latin typeface="Arial"/>
                <a:cs typeface="Arial"/>
              </a:rPr>
              <a:t>szaggatni </a:t>
            </a:r>
            <a:r>
              <a:rPr sz="2200" spc="-5" dirty="0">
                <a:latin typeface="Arial"/>
                <a:cs typeface="Arial"/>
              </a:rPr>
              <a:t>szét a nemzettest egységét, </a:t>
            </a:r>
            <a:r>
              <a:rPr sz="2200" dirty="0">
                <a:latin typeface="Arial"/>
                <a:cs typeface="Arial"/>
              </a:rPr>
              <a:t>kath.  </a:t>
            </a:r>
            <a:r>
              <a:rPr sz="2200" spc="-5" dirty="0">
                <a:latin typeface="Arial"/>
                <a:cs typeface="Arial"/>
              </a:rPr>
              <a:t>keresztényt nem </a:t>
            </a:r>
            <a:r>
              <a:rPr sz="2200" dirty="0">
                <a:latin typeface="Arial"/>
                <a:cs typeface="Arial"/>
              </a:rPr>
              <a:t>kath. </a:t>
            </a:r>
            <a:r>
              <a:rPr sz="2200" spc="-5" dirty="0">
                <a:latin typeface="Arial"/>
                <a:cs typeface="Arial"/>
              </a:rPr>
              <a:t>kereszténnyel, </a:t>
            </a:r>
            <a:r>
              <a:rPr sz="2200" dirty="0">
                <a:latin typeface="Arial"/>
                <a:cs typeface="Arial"/>
              </a:rPr>
              <a:t>román </a:t>
            </a:r>
            <a:r>
              <a:rPr sz="2200" spc="-5" dirty="0">
                <a:latin typeface="Arial"/>
                <a:cs typeface="Arial"/>
              </a:rPr>
              <a:t>vagy</a:t>
            </a:r>
            <a:r>
              <a:rPr sz="2200" spc="1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szerb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144" y="2632074"/>
            <a:ext cx="252031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76325" algn="l"/>
              </a:tabLst>
            </a:pPr>
            <a:r>
              <a:rPr sz="2200" spc="-10" dirty="0">
                <a:latin typeface="Arial"/>
                <a:cs typeface="Arial"/>
              </a:rPr>
              <a:t>nyelvű	</a:t>
            </a:r>
            <a:r>
              <a:rPr sz="2200" spc="-5" dirty="0">
                <a:latin typeface="Arial"/>
                <a:cs typeface="Arial"/>
              </a:rPr>
              <a:t>keresztényt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unitárius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3342" y="2632074"/>
            <a:ext cx="497395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5"/>
              </a:spcBef>
              <a:tabLst>
                <a:tab pos="414020" algn="l"/>
                <a:tab pos="1216025" algn="l"/>
                <a:tab pos="2080260" algn="l"/>
                <a:tab pos="3145790" algn="l"/>
              </a:tabLst>
            </a:pPr>
            <a:r>
              <a:rPr sz="2200" spc="-5" dirty="0">
                <a:latin typeface="Arial"/>
                <a:cs typeface="Arial"/>
              </a:rPr>
              <a:t>a	nem	a</a:t>
            </a:r>
            <a:r>
              <a:rPr sz="2200" dirty="0">
                <a:latin typeface="Arial"/>
                <a:cs typeface="Arial"/>
              </a:rPr>
              <a:t>z</a:t>
            </a:r>
            <a:r>
              <a:rPr sz="2200" spc="-5" dirty="0">
                <a:latin typeface="Arial"/>
                <a:cs typeface="Arial"/>
              </a:rPr>
              <a:t>on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10" dirty="0">
                <a:latin typeface="Arial"/>
                <a:cs typeface="Arial"/>
              </a:rPr>
              <a:t>nyelv</a:t>
            </a:r>
            <a:r>
              <a:rPr sz="2200" spc="-5" dirty="0">
                <a:latin typeface="Arial"/>
                <a:cs typeface="Arial"/>
              </a:rPr>
              <a:t>ű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k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re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zt</a:t>
            </a:r>
            <a:r>
              <a:rPr sz="2200" spc="-10" dirty="0">
                <a:latin typeface="Arial"/>
                <a:cs typeface="Arial"/>
              </a:rPr>
              <a:t>én</a:t>
            </a:r>
            <a:r>
              <a:rPr sz="2200" dirty="0">
                <a:latin typeface="Arial"/>
                <a:cs typeface="Arial"/>
              </a:rPr>
              <a:t>n</a:t>
            </a:r>
            <a:r>
              <a:rPr sz="2200" spc="-5" dirty="0">
                <a:latin typeface="Arial"/>
                <a:cs typeface="Arial"/>
              </a:rPr>
              <a:t>y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10" dirty="0">
                <a:latin typeface="Arial"/>
                <a:cs typeface="Arial"/>
              </a:rPr>
              <a:t>l,</a:t>
            </a:r>
            <a:endParaRPr sz="2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tabLst>
                <a:tab pos="900430" algn="l"/>
              </a:tabLst>
            </a:pPr>
            <a:r>
              <a:rPr sz="2200" spc="-15" dirty="0">
                <a:latin typeface="Arial"/>
                <a:cs typeface="Arial"/>
              </a:rPr>
              <a:t>v</a:t>
            </a:r>
            <a:r>
              <a:rPr sz="2200" spc="-10" dirty="0">
                <a:latin typeface="Arial"/>
                <a:cs typeface="Arial"/>
              </a:rPr>
              <a:t>al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10" dirty="0">
                <a:latin typeface="Arial"/>
                <a:cs typeface="Arial"/>
              </a:rPr>
              <a:t>á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form</a:t>
            </a:r>
            <a:r>
              <a:rPr sz="2200" spc="-10" dirty="0">
                <a:latin typeface="Arial"/>
                <a:cs typeface="Arial"/>
              </a:rPr>
              <a:t>ái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144" y="3302889"/>
            <a:ext cx="12274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59180" algn="l"/>
              </a:tabLst>
            </a:pPr>
            <a:r>
              <a:rPr sz="2200" spc="-5" dirty="0">
                <a:latin typeface="Arial"/>
                <a:cs typeface="Arial"/>
              </a:rPr>
              <a:t>végett,	–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22677" y="2967050"/>
            <a:ext cx="282956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88670" algn="l"/>
                <a:tab pos="1797050" algn="l"/>
              </a:tabLst>
            </a:pPr>
            <a:r>
              <a:rPr sz="2200" spc="-5" dirty="0">
                <a:latin typeface="Arial"/>
                <a:cs typeface="Arial"/>
              </a:rPr>
              <a:t>vagy	Mózes	vallású</a:t>
            </a:r>
            <a:endParaRPr sz="2200">
              <a:latin typeface="Arial"/>
              <a:cs typeface="Arial"/>
            </a:endParaRPr>
          </a:p>
          <a:p>
            <a:pPr marL="182880">
              <a:lnSpc>
                <a:spcPct val="100000"/>
              </a:lnSpc>
              <a:spcBef>
                <a:spcPts val="5"/>
              </a:spcBef>
              <a:tabLst>
                <a:tab pos="951230" algn="l"/>
                <a:tab pos="1316990" algn="l"/>
                <a:tab pos="2240915" algn="l"/>
              </a:tabLst>
            </a:pPr>
            <a:r>
              <a:rPr sz="2200" spc="-5" dirty="0">
                <a:latin typeface="Arial"/>
                <a:cs typeface="Arial"/>
              </a:rPr>
              <a:t>m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rt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a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vall</a:t>
            </a:r>
            <a:r>
              <a:rPr sz="2200" dirty="0">
                <a:latin typeface="Arial"/>
                <a:cs typeface="Arial"/>
              </a:rPr>
              <a:t>á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lel</a:t>
            </a:r>
            <a:r>
              <a:rPr sz="2200" dirty="0">
                <a:latin typeface="Arial"/>
                <a:cs typeface="Arial"/>
              </a:rPr>
              <a:t>k</a:t>
            </a:r>
            <a:r>
              <a:rPr sz="2200" spc="-5" dirty="0">
                <a:latin typeface="Arial"/>
                <a:cs typeface="Arial"/>
              </a:rPr>
              <a:t>e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64048" y="2967050"/>
            <a:ext cx="364426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12900" algn="l"/>
              </a:tabLst>
            </a:pPr>
            <a:r>
              <a:rPr sz="2200" spc="-5" dirty="0">
                <a:latin typeface="Arial"/>
                <a:cs typeface="Arial"/>
              </a:rPr>
              <a:t>felekezettel	a</a:t>
            </a:r>
            <a:endParaRPr sz="2200">
              <a:latin typeface="Arial"/>
              <a:cs typeface="Arial"/>
            </a:endParaRPr>
          </a:p>
          <a:p>
            <a:pPr marL="184785">
              <a:lnSpc>
                <a:spcPct val="100000"/>
              </a:lnSpc>
              <a:spcBef>
                <a:spcPts val="5"/>
              </a:spcBef>
              <a:tabLst>
                <a:tab pos="1447800" algn="l"/>
                <a:tab pos="2109470" algn="l"/>
                <a:tab pos="2957195" algn="l"/>
                <a:tab pos="3475354" algn="l"/>
              </a:tabLst>
            </a:pPr>
            <a:r>
              <a:rPr sz="2200" spc="-10" dirty="0">
                <a:latin typeface="Arial"/>
                <a:cs typeface="Arial"/>
              </a:rPr>
              <a:t>lén</a:t>
            </a:r>
            <a:r>
              <a:rPr sz="2200" spc="-15" dirty="0">
                <a:latin typeface="Arial"/>
                <a:cs typeface="Arial"/>
              </a:rPr>
              <a:t>y</a:t>
            </a:r>
            <a:r>
              <a:rPr sz="2200" spc="-10" dirty="0">
                <a:latin typeface="Arial"/>
                <a:cs typeface="Arial"/>
              </a:rPr>
              <a:t>eg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,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10" dirty="0">
                <a:latin typeface="Arial"/>
                <a:cs typeface="Arial"/>
              </a:rPr>
              <a:t>ú</a:t>
            </a:r>
            <a:r>
              <a:rPr sz="2200" spc="10" dirty="0">
                <a:latin typeface="Arial"/>
                <a:cs typeface="Arial"/>
              </a:rPr>
              <a:t>g</a:t>
            </a:r>
            <a:r>
              <a:rPr sz="2200" spc="-5" dirty="0">
                <a:latin typeface="Arial"/>
                <a:cs typeface="Arial"/>
              </a:rPr>
              <a:t>y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n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ott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–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9144" y="3638169"/>
            <a:ext cx="7729220" cy="2171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egymással szemben </a:t>
            </a:r>
            <a:r>
              <a:rPr sz="2200" dirty="0">
                <a:latin typeface="Arial"/>
                <a:cs typeface="Arial"/>
              </a:rPr>
              <a:t>hadi </a:t>
            </a:r>
            <a:r>
              <a:rPr sz="2200" spc="-5" dirty="0">
                <a:latin typeface="Arial"/>
                <a:cs typeface="Arial"/>
              </a:rPr>
              <a:t>lábra állitani, nemcsak hazafiatlan  dolog, de egyenesen nemzeti bün; ilyenféle, az </a:t>
            </a:r>
            <a:r>
              <a:rPr sz="2200" spc="-10" dirty="0">
                <a:latin typeface="Arial"/>
                <a:cs typeface="Arial"/>
              </a:rPr>
              <a:t>egységes  </a:t>
            </a:r>
            <a:r>
              <a:rPr sz="2200" spc="-5" dirty="0">
                <a:latin typeface="Arial"/>
                <a:cs typeface="Arial"/>
              </a:rPr>
              <a:t>hazának nemzettestét szétszaggató munkára nincs  Magyarországnak</a:t>
            </a:r>
            <a:r>
              <a:rPr sz="2200" spc="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szüksége.”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Arial"/>
                <a:cs typeface="Arial"/>
              </a:rPr>
              <a:t>VERIDICUS: </a:t>
            </a:r>
            <a:r>
              <a:rPr sz="2200" i="1" spc="-5" dirty="0">
                <a:latin typeface="Arial"/>
                <a:cs typeface="Arial"/>
              </a:rPr>
              <a:t>A polgári házasság</a:t>
            </a:r>
            <a:r>
              <a:rPr sz="2200" spc="-5" dirty="0">
                <a:latin typeface="Arial"/>
                <a:cs typeface="Arial"/>
              </a:rPr>
              <a:t>. Budapest,</a:t>
            </a:r>
            <a:r>
              <a:rPr sz="2200" spc="-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1893.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070" y="1431163"/>
            <a:ext cx="3951604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KÖSZÖNÖM</a:t>
            </a:r>
            <a:endParaRPr sz="4400"/>
          </a:p>
          <a:p>
            <a:pPr marL="12700">
              <a:lnSpc>
                <a:spcPct val="100000"/>
              </a:lnSpc>
            </a:pPr>
            <a:r>
              <a:rPr sz="4400" dirty="0"/>
              <a:t>A</a:t>
            </a:r>
            <a:r>
              <a:rPr sz="4400" spc="-229" dirty="0"/>
              <a:t> </a:t>
            </a:r>
            <a:r>
              <a:rPr sz="4400" dirty="0"/>
              <a:t>FIGYELMET!</a:t>
            </a:r>
            <a:endParaRPr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491" y="126872"/>
            <a:ext cx="50349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EGYHÁZPOLITIKAI KÜZDELMEK  </a:t>
            </a:r>
            <a:r>
              <a:rPr dirty="0"/>
              <a:t>AZ </a:t>
            </a:r>
            <a:r>
              <a:rPr spc="-5" dirty="0"/>
              <a:t>1890-ES ÉVEK ELSŐ</a:t>
            </a:r>
            <a:r>
              <a:rPr spc="-40" dirty="0"/>
              <a:t> </a:t>
            </a:r>
            <a:r>
              <a:rPr spc="-5" dirty="0"/>
              <a:t>FELÉBEN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9144" y="1557489"/>
            <a:ext cx="7729220" cy="458724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2200" spc="-5" dirty="0">
                <a:latin typeface="Arial"/>
                <a:cs typeface="Arial"/>
              </a:rPr>
              <a:t>„Kultúrharc”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Magyarországon?</a:t>
            </a:r>
            <a:endParaRPr sz="2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  <a:tab pos="355600" algn="l"/>
                <a:tab pos="2111375" algn="l"/>
                <a:tab pos="3509010" algn="l"/>
                <a:tab pos="5093970" algn="l"/>
                <a:tab pos="5450840" algn="l"/>
                <a:tab pos="6179185" algn="l"/>
                <a:tab pos="6536055" algn="l"/>
              </a:tabLst>
            </a:pPr>
            <a:r>
              <a:rPr sz="2200" spc="-5" dirty="0">
                <a:latin typeface="Arial"/>
                <a:cs typeface="Arial"/>
              </a:rPr>
              <a:t>fele</a:t>
            </a:r>
            <a:r>
              <a:rPr sz="2200" dirty="0">
                <a:latin typeface="Arial"/>
                <a:cs typeface="Arial"/>
              </a:rPr>
              <a:t>k</a:t>
            </a:r>
            <a:r>
              <a:rPr sz="2200" spc="-5" dirty="0">
                <a:latin typeface="Arial"/>
                <a:cs typeface="Arial"/>
              </a:rPr>
              <a:t>e</a:t>
            </a:r>
            <a:r>
              <a:rPr sz="2200" dirty="0">
                <a:latin typeface="Arial"/>
                <a:cs typeface="Arial"/>
              </a:rPr>
              <a:t>z</a:t>
            </a:r>
            <a:r>
              <a:rPr sz="2200" spc="-5" dirty="0">
                <a:latin typeface="Arial"/>
                <a:cs typeface="Arial"/>
              </a:rPr>
              <a:t>et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leg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10" dirty="0">
                <a:latin typeface="Arial"/>
                <a:cs typeface="Arial"/>
              </a:rPr>
              <a:t>há</a:t>
            </a:r>
            <a:r>
              <a:rPr sz="2200" dirty="0">
                <a:latin typeface="Arial"/>
                <a:cs typeface="Arial"/>
              </a:rPr>
              <a:t>z</a:t>
            </a:r>
            <a:r>
              <a:rPr sz="2200" spc="-10" dirty="0">
                <a:latin typeface="Arial"/>
                <a:cs typeface="Arial"/>
              </a:rPr>
              <a:t>a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á</a:t>
            </a:r>
            <a:r>
              <a:rPr sz="2200" spc="-5" dirty="0">
                <a:latin typeface="Arial"/>
                <a:cs typeface="Arial"/>
              </a:rPr>
              <a:t>g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10" dirty="0">
                <a:latin typeface="Arial"/>
                <a:cs typeface="Arial"/>
              </a:rPr>
              <a:t>pr</a:t>
            </a:r>
            <a:r>
              <a:rPr sz="2200" spc="-5" dirty="0">
                <a:latin typeface="Arial"/>
                <a:cs typeface="Arial"/>
              </a:rPr>
              <a:t>o</a:t>
            </a:r>
            <a:r>
              <a:rPr sz="2200" spc="-10" dirty="0">
                <a:latin typeface="Arial"/>
                <a:cs typeface="Arial"/>
              </a:rPr>
              <a:t>b</a:t>
            </a:r>
            <a:r>
              <a:rPr sz="2200" spc="-5" dirty="0">
                <a:latin typeface="Arial"/>
                <a:cs typeface="Arial"/>
              </a:rPr>
              <a:t>l</a:t>
            </a:r>
            <a:r>
              <a:rPr sz="2200" spc="-10" dirty="0">
                <a:latin typeface="Arial"/>
                <a:cs typeface="Arial"/>
              </a:rPr>
              <a:t>émá</a:t>
            </a:r>
            <a:r>
              <a:rPr sz="2200" spc="10" dirty="0">
                <a:latin typeface="Arial"/>
                <a:cs typeface="Arial"/>
              </a:rPr>
              <a:t>j</a:t>
            </a:r>
            <a:r>
              <a:rPr sz="2200" spc="-5" dirty="0">
                <a:latin typeface="Arial"/>
                <a:cs typeface="Arial"/>
              </a:rPr>
              <a:t>a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–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mint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a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fe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5" dirty="0">
                <a:latin typeface="Arial"/>
                <a:cs typeface="Arial"/>
              </a:rPr>
              <a:t>e</a:t>
            </a:r>
            <a:r>
              <a:rPr sz="2200" dirty="0">
                <a:latin typeface="Arial"/>
                <a:cs typeface="Arial"/>
              </a:rPr>
              <a:t>k</a:t>
            </a:r>
            <a:r>
              <a:rPr sz="2200" spc="-5" dirty="0">
                <a:latin typeface="Arial"/>
                <a:cs typeface="Arial"/>
              </a:rPr>
              <a:t>e</a:t>
            </a:r>
            <a:r>
              <a:rPr sz="2200" dirty="0">
                <a:latin typeface="Arial"/>
                <a:cs typeface="Arial"/>
              </a:rPr>
              <a:t>z</a:t>
            </a:r>
            <a:r>
              <a:rPr sz="2200" spc="-5" dirty="0">
                <a:latin typeface="Arial"/>
                <a:cs typeface="Arial"/>
              </a:rPr>
              <a:t>e</a:t>
            </a:r>
            <a:r>
              <a:rPr sz="2200" spc="-15" dirty="0">
                <a:latin typeface="Arial"/>
                <a:cs typeface="Arial"/>
              </a:rPr>
              <a:t>t</a:t>
            </a:r>
            <a:r>
              <a:rPr sz="2200" spc="-5" dirty="0">
                <a:latin typeface="Arial"/>
                <a:cs typeface="Arial"/>
              </a:rPr>
              <a:t>i  konfliktusok állandó forrása</a:t>
            </a:r>
            <a:r>
              <a:rPr sz="2200" spc="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(„elkeresztelések”)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Csáky Albint kultuszminiszter ún. „elkeresztelési</a:t>
            </a:r>
            <a:r>
              <a:rPr sz="2200" spc="7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rendelete”</a:t>
            </a:r>
            <a:endParaRPr sz="2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Arial"/>
                <a:cs typeface="Arial"/>
              </a:rPr>
              <a:t>– a katolikus papság mozgalma a rendelettel</a:t>
            </a:r>
            <a:r>
              <a:rPr sz="2200" spc="10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szemben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viták a házasságról – szentség vagy polgári</a:t>
            </a:r>
            <a:r>
              <a:rPr sz="2200" spc="8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szerződés?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  <a:tab pos="355600" algn="l"/>
                <a:tab pos="1251585" algn="l"/>
                <a:tab pos="3159760" algn="l"/>
                <a:tab pos="3464560" algn="l"/>
                <a:tab pos="4546600" algn="l"/>
                <a:tab pos="6470650" algn="l"/>
              </a:tabLst>
            </a:pPr>
            <a:r>
              <a:rPr sz="2200" spc="-5" dirty="0">
                <a:latin typeface="Arial"/>
                <a:cs typeface="Arial"/>
              </a:rPr>
              <a:t>Róma	állásfoglalásai	a	magyar	egyházpolitika	tárgyában</a:t>
            </a:r>
            <a:endParaRPr sz="2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200" dirty="0">
                <a:latin typeface="Arial"/>
                <a:cs typeface="Arial"/>
              </a:rPr>
              <a:t>(pl. </a:t>
            </a:r>
            <a:r>
              <a:rPr sz="2200" spc="-5" dirty="0">
                <a:latin typeface="Arial"/>
                <a:cs typeface="Arial"/>
              </a:rPr>
              <a:t>XIII. LEÓ </a:t>
            </a:r>
            <a:r>
              <a:rPr sz="2200" i="1" spc="-5" dirty="0">
                <a:latin typeface="Arial"/>
                <a:cs typeface="Arial"/>
              </a:rPr>
              <a:t>Constanti Hungarorum </a:t>
            </a:r>
            <a:r>
              <a:rPr sz="2200" spc="-5" dirty="0">
                <a:latin typeface="Arial"/>
                <a:cs typeface="Arial"/>
              </a:rPr>
              <a:t>kezdetű</a:t>
            </a:r>
            <a:r>
              <a:rPr sz="2200" spc="1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enciklikája)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1894/95: egyházpolitikai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törvények</a:t>
            </a:r>
            <a:endParaRPr sz="2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  <a:tab pos="355600" algn="l"/>
                <a:tab pos="1351915" algn="l"/>
                <a:tab pos="2785110" algn="l"/>
                <a:tab pos="3780154" algn="l"/>
                <a:tab pos="5941695" algn="l"/>
                <a:tab pos="6814820" algn="l"/>
              </a:tabLst>
            </a:pPr>
            <a:r>
              <a:rPr sz="2200" spc="-5" dirty="0">
                <a:latin typeface="Arial"/>
                <a:cs typeface="Arial"/>
              </a:rPr>
              <a:t>p</a:t>
            </a:r>
            <a:r>
              <a:rPr sz="2200" spc="-1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l</a:t>
            </a:r>
            <a:r>
              <a:rPr sz="2200" spc="-10" dirty="0">
                <a:latin typeface="Arial"/>
                <a:cs typeface="Arial"/>
              </a:rPr>
              <a:t>gá</a:t>
            </a:r>
            <a:r>
              <a:rPr sz="2200" spc="-5" dirty="0">
                <a:latin typeface="Arial"/>
                <a:cs typeface="Arial"/>
              </a:rPr>
              <a:t>ri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10" dirty="0">
                <a:latin typeface="Arial"/>
                <a:cs typeface="Arial"/>
              </a:rPr>
              <a:t>há</a:t>
            </a:r>
            <a:r>
              <a:rPr sz="2200" dirty="0">
                <a:latin typeface="Arial"/>
                <a:cs typeface="Arial"/>
              </a:rPr>
              <a:t>z</a:t>
            </a:r>
            <a:r>
              <a:rPr sz="2200" spc="-10" dirty="0">
                <a:latin typeface="Arial"/>
                <a:cs typeface="Arial"/>
              </a:rPr>
              <a:t>a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á</a:t>
            </a:r>
            <a:r>
              <a:rPr sz="2200" spc="-10" dirty="0">
                <a:latin typeface="Arial"/>
                <a:cs typeface="Arial"/>
              </a:rPr>
              <a:t>g</a:t>
            </a:r>
            <a:r>
              <a:rPr sz="2200" spc="-5" dirty="0">
                <a:latin typeface="Arial"/>
                <a:cs typeface="Arial"/>
              </a:rPr>
              <a:t>,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10" dirty="0">
                <a:latin typeface="Arial"/>
                <a:cs typeface="Arial"/>
              </a:rPr>
              <a:t>po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15" dirty="0">
                <a:latin typeface="Arial"/>
                <a:cs typeface="Arial"/>
              </a:rPr>
              <a:t>g</a:t>
            </a:r>
            <a:r>
              <a:rPr sz="2200" spc="-10" dirty="0">
                <a:latin typeface="Arial"/>
                <a:cs typeface="Arial"/>
              </a:rPr>
              <a:t>ár</a:t>
            </a:r>
            <a:r>
              <a:rPr sz="2200" spc="-5" dirty="0">
                <a:latin typeface="Arial"/>
                <a:cs typeface="Arial"/>
              </a:rPr>
              <a:t>i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10" dirty="0">
                <a:latin typeface="Arial"/>
                <a:cs typeface="Arial"/>
              </a:rPr>
              <a:t>anya</a:t>
            </a:r>
            <a:r>
              <a:rPr sz="2200" dirty="0">
                <a:latin typeface="Arial"/>
                <a:cs typeface="Arial"/>
              </a:rPr>
              <a:t>k</a:t>
            </a:r>
            <a:r>
              <a:rPr sz="2200" spc="-10" dirty="0">
                <a:latin typeface="Arial"/>
                <a:cs typeface="Arial"/>
              </a:rPr>
              <a:t>ö</a:t>
            </a:r>
            <a:r>
              <a:rPr sz="2200" spc="10" dirty="0">
                <a:latin typeface="Arial"/>
                <a:cs typeface="Arial"/>
              </a:rPr>
              <a:t>n</a:t>
            </a:r>
            <a:r>
              <a:rPr sz="2200" spc="-5" dirty="0">
                <a:latin typeface="Arial"/>
                <a:cs typeface="Arial"/>
              </a:rPr>
              <a:t>y</a:t>
            </a:r>
            <a:r>
              <a:rPr sz="2200" spc="-20" dirty="0">
                <a:latin typeface="Arial"/>
                <a:cs typeface="Arial"/>
              </a:rPr>
              <a:t>v</a:t>
            </a:r>
            <a:r>
              <a:rPr sz="2200" spc="-10" dirty="0">
                <a:latin typeface="Arial"/>
                <a:cs typeface="Arial"/>
              </a:rPr>
              <a:t>e</a:t>
            </a:r>
            <a:r>
              <a:rPr sz="2200" dirty="0">
                <a:latin typeface="Arial"/>
                <a:cs typeface="Arial"/>
              </a:rPr>
              <a:t>z</a:t>
            </a:r>
            <a:r>
              <a:rPr sz="2200" spc="-10" dirty="0">
                <a:latin typeface="Arial"/>
                <a:cs typeface="Arial"/>
              </a:rPr>
              <a:t>é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,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v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10" dirty="0">
                <a:latin typeface="Arial"/>
                <a:cs typeface="Arial"/>
              </a:rPr>
              <a:t>l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10" dirty="0">
                <a:latin typeface="Arial"/>
                <a:cs typeface="Arial"/>
              </a:rPr>
              <a:t>á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z</a:t>
            </a:r>
            <a:r>
              <a:rPr sz="2200" spc="-5" dirty="0">
                <a:latin typeface="Arial"/>
                <a:cs typeface="Arial"/>
              </a:rPr>
              <a:t>ab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d  gyakorlása, gyermekek vallása, izraelita</a:t>
            </a:r>
            <a:r>
              <a:rPr sz="2200" spc="7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recepció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491" y="309753"/>
            <a:ext cx="44900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 </a:t>
            </a:r>
            <a:r>
              <a:rPr spc="-25" dirty="0"/>
              <a:t>KULTÚRHARC</a:t>
            </a:r>
            <a:r>
              <a:rPr spc="-100" dirty="0"/>
              <a:t> </a:t>
            </a:r>
            <a:r>
              <a:rPr spc="-10" dirty="0"/>
              <a:t>RETORIKÁJA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9144" y="1625549"/>
            <a:ext cx="7730490" cy="36245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33500" algn="l"/>
                <a:tab pos="2682875" algn="l"/>
                <a:tab pos="3182620" algn="l"/>
                <a:tab pos="3487420" algn="l"/>
                <a:tab pos="4373245" algn="l"/>
                <a:tab pos="6059170" algn="l"/>
                <a:tab pos="6997700" algn="l"/>
              </a:tabLst>
            </a:pPr>
            <a:r>
              <a:rPr sz="2000" spc="-10" dirty="0">
                <a:latin typeface="Arial"/>
                <a:cs typeface="Arial"/>
              </a:rPr>
              <a:t>K</a:t>
            </a:r>
            <a:r>
              <a:rPr sz="2000" spc="-5" dirty="0">
                <a:latin typeface="Arial"/>
                <a:cs typeface="Arial"/>
              </a:rPr>
              <a:t>ul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úrh</a:t>
            </a:r>
            <a:r>
              <a:rPr sz="2000" spc="-10" dirty="0">
                <a:latin typeface="Arial"/>
                <a:cs typeface="Arial"/>
              </a:rPr>
              <a:t>ar</a:t>
            </a:r>
            <a:r>
              <a:rPr sz="2000" dirty="0">
                <a:latin typeface="Arial"/>
                <a:cs typeface="Arial"/>
              </a:rPr>
              <a:t>c	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tori</a:t>
            </a:r>
            <a:r>
              <a:rPr sz="2000" spc="-10" dirty="0">
                <a:latin typeface="Arial"/>
                <a:cs typeface="Arial"/>
              </a:rPr>
              <a:t>k</a:t>
            </a:r>
            <a:r>
              <a:rPr sz="2000" spc="-5" dirty="0">
                <a:latin typeface="Arial"/>
                <a:cs typeface="Arial"/>
              </a:rPr>
              <a:t>ájá</a:t>
            </a:r>
            <a:r>
              <a:rPr sz="2000" dirty="0">
                <a:latin typeface="Arial"/>
                <a:cs typeface="Arial"/>
              </a:rPr>
              <a:t>n	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zt	a	t</a:t>
            </a:r>
            <a:r>
              <a:rPr sz="2000" spc="-10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pikus	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te</a:t>
            </a:r>
            <a:r>
              <a:rPr sz="2000" spc="-15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p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et</a:t>
            </a:r>
            <a:r>
              <a:rPr sz="2000" spc="-20" dirty="0">
                <a:latin typeface="Arial"/>
                <a:cs typeface="Arial"/>
              </a:rPr>
              <a:t>á</a:t>
            </a:r>
            <a:r>
              <a:rPr sz="2000" dirty="0">
                <a:latin typeface="Arial"/>
                <a:cs typeface="Arial"/>
              </a:rPr>
              <a:t>ciós	k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re</a:t>
            </a:r>
            <a:r>
              <a:rPr sz="2000" spc="-1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et	</a:t>
            </a:r>
            <a:r>
              <a:rPr sz="2000" spc="-15" dirty="0">
                <a:latin typeface="Arial"/>
                <a:cs typeface="Arial"/>
              </a:rPr>
              <a:t>é</a:t>
            </a:r>
            <a:r>
              <a:rPr sz="2000" dirty="0">
                <a:latin typeface="Arial"/>
                <a:cs typeface="Arial"/>
              </a:rPr>
              <a:t>rt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m,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amely:</a:t>
            </a:r>
            <a:endParaRPr sz="2000">
              <a:latin typeface="Arial"/>
              <a:cs typeface="Arial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az </a:t>
            </a:r>
            <a:r>
              <a:rPr sz="2000" spc="-5" dirty="0">
                <a:latin typeface="Arial"/>
                <a:cs typeface="Arial"/>
              </a:rPr>
              <a:t>egyházpolitikai diskurzusok középpontjába </a:t>
            </a:r>
            <a:r>
              <a:rPr sz="2000" dirty="0">
                <a:latin typeface="Arial"/>
                <a:cs typeface="Arial"/>
              </a:rPr>
              <a:t>az </a:t>
            </a:r>
            <a:r>
              <a:rPr sz="2000" spc="-5" dirty="0">
                <a:latin typeface="Arial"/>
                <a:cs typeface="Arial"/>
              </a:rPr>
              <a:t>„ultramontán”  egyházi </a:t>
            </a:r>
            <a:r>
              <a:rPr sz="2000" dirty="0">
                <a:latin typeface="Arial"/>
                <a:cs typeface="Arial"/>
              </a:rPr>
              <a:t>hatalom </a:t>
            </a:r>
            <a:r>
              <a:rPr sz="2000" spc="-10" dirty="0">
                <a:latin typeface="Arial"/>
                <a:cs typeface="Arial"/>
              </a:rPr>
              <a:t>és az </a:t>
            </a:r>
            <a:r>
              <a:rPr sz="2000" spc="-5" dirty="0">
                <a:latin typeface="Arial"/>
                <a:cs typeface="Arial"/>
              </a:rPr>
              <a:t>állam harcát </a:t>
            </a:r>
            <a:r>
              <a:rPr sz="2000" dirty="0">
                <a:latin typeface="Arial"/>
                <a:cs typeface="Arial"/>
              </a:rPr>
              <a:t>helyezi – a </a:t>
            </a:r>
            <a:r>
              <a:rPr sz="2000" spc="-5" dirty="0">
                <a:latin typeface="Arial"/>
                <a:cs typeface="Arial"/>
              </a:rPr>
              <a:t>harc tétjét </a:t>
            </a:r>
            <a:r>
              <a:rPr sz="2000" dirty="0">
                <a:latin typeface="Arial"/>
                <a:cs typeface="Arial"/>
              </a:rPr>
              <a:t>pedig  az </a:t>
            </a:r>
            <a:r>
              <a:rPr sz="2000" spc="-5" dirty="0">
                <a:latin typeface="Arial"/>
                <a:cs typeface="Arial"/>
              </a:rPr>
              <a:t>állami szuverenitásban jelöli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meg</a:t>
            </a:r>
            <a:endParaRPr sz="2000">
              <a:latin typeface="Arial"/>
              <a:cs typeface="Arial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szembehelyezi egymással </a:t>
            </a:r>
            <a:r>
              <a:rPr sz="2000" dirty="0">
                <a:latin typeface="Arial"/>
                <a:cs typeface="Arial"/>
              </a:rPr>
              <a:t>az </a:t>
            </a:r>
            <a:r>
              <a:rPr sz="2000" spc="-5" dirty="0">
                <a:latin typeface="Arial"/>
                <a:cs typeface="Arial"/>
              </a:rPr>
              <a:t>állampolgári-nemzeti </a:t>
            </a:r>
            <a:r>
              <a:rPr sz="2000" dirty="0">
                <a:latin typeface="Arial"/>
                <a:cs typeface="Arial"/>
              </a:rPr>
              <a:t>és az </a:t>
            </a:r>
            <a:r>
              <a:rPr sz="2000" spc="-5" dirty="0">
                <a:latin typeface="Arial"/>
                <a:cs typeface="Arial"/>
              </a:rPr>
              <a:t>egyház  iránti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lojalitást</a:t>
            </a:r>
            <a:endParaRPr sz="20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az </a:t>
            </a:r>
            <a:r>
              <a:rPr sz="2000" spc="-5" dirty="0">
                <a:latin typeface="Arial"/>
                <a:cs typeface="Arial"/>
              </a:rPr>
              <a:t>egyháznak állam- </a:t>
            </a:r>
            <a:r>
              <a:rPr sz="2000" dirty="0">
                <a:latin typeface="Arial"/>
                <a:cs typeface="Arial"/>
              </a:rPr>
              <a:t>és </a:t>
            </a:r>
            <a:r>
              <a:rPr sz="2000" spc="-5" dirty="0">
                <a:latin typeface="Arial"/>
                <a:cs typeface="Arial"/>
              </a:rPr>
              <a:t>társadalomveszélyes </a:t>
            </a:r>
            <a:r>
              <a:rPr sz="2000" dirty="0">
                <a:latin typeface="Arial"/>
                <a:cs typeface="Arial"/>
              </a:rPr>
              <a:t>célokat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tulajdonít</a:t>
            </a:r>
            <a:endParaRPr sz="20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mindennek </a:t>
            </a:r>
            <a:r>
              <a:rPr sz="2000" spc="-5" dirty="0">
                <a:latin typeface="Arial"/>
                <a:cs typeface="Arial"/>
              </a:rPr>
              <a:t>megfelelően államvédelmi, néhol </a:t>
            </a:r>
            <a:r>
              <a:rPr sz="2000" dirty="0">
                <a:latin typeface="Arial"/>
                <a:cs typeface="Arial"/>
              </a:rPr>
              <a:t>egyenesen </a:t>
            </a:r>
            <a:r>
              <a:rPr sz="2000" spc="-5" dirty="0">
                <a:latin typeface="Arial"/>
                <a:cs typeface="Arial"/>
              </a:rPr>
              <a:t>etatista  szempontok mentén érvel </a:t>
            </a:r>
            <a:r>
              <a:rPr sz="2000" dirty="0">
                <a:latin typeface="Arial"/>
                <a:cs typeface="Arial"/>
              </a:rPr>
              <a:t>az </a:t>
            </a:r>
            <a:r>
              <a:rPr sz="2000" spc="-5" dirty="0">
                <a:latin typeface="Arial"/>
                <a:cs typeface="Arial"/>
              </a:rPr>
              <a:t>egyház befolyását, hatalmát  </a:t>
            </a:r>
            <a:r>
              <a:rPr sz="2000" dirty="0">
                <a:latin typeface="Arial"/>
                <a:cs typeface="Arial"/>
              </a:rPr>
              <a:t>korlátozó </a:t>
            </a:r>
            <a:r>
              <a:rPr sz="2000" spc="-5" dirty="0">
                <a:latin typeface="Arial"/>
                <a:cs typeface="Arial"/>
              </a:rPr>
              <a:t>egyházpolitikai reformprogramok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mellett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491" y="309753"/>
            <a:ext cx="4905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AZ </a:t>
            </a:r>
            <a:r>
              <a:rPr spc="-30" dirty="0"/>
              <a:t>ULTRAMONTANIZMUS</a:t>
            </a:r>
            <a:r>
              <a:rPr spc="-15" dirty="0"/>
              <a:t> </a:t>
            </a:r>
            <a:r>
              <a:rPr spc="-5" dirty="0"/>
              <a:t>VÁDJA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9144" y="1625549"/>
            <a:ext cx="7729855" cy="3178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„A zsidópap </a:t>
            </a:r>
            <a:r>
              <a:rPr sz="2200" dirty="0">
                <a:latin typeface="Arial"/>
                <a:cs typeface="Arial"/>
              </a:rPr>
              <a:t>soha </a:t>
            </a:r>
            <a:r>
              <a:rPr sz="2200" spc="-5" dirty="0">
                <a:latin typeface="Arial"/>
                <a:cs typeface="Arial"/>
              </a:rPr>
              <a:t>nem ágál az </a:t>
            </a:r>
            <a:r>
              <a:rPr sz="2200" spc="-10" dirty="0">
                <a:latin typeface="Arial"/>
                <a:cs typeface="Arial"/>
              </a:rPr>
              <a:t>állam </a:t>
            </a:r>
            <a:r>
              <a:rPr sz="2200" dirty="0">
                <a:latin typeface="Arial"/>
                <a:cs typeface="Arial"/>
              </a:rPr>
              <a:t>ellen, </a:t>
            </a:r>
            <a:r>
              <a:rPr sz="2200" spc="-5" dirty="0">
                <a:latin typeface="Arial"/>
                <a:cs typeface="Arial"/>
              </a:rPr>
              <a:t>a lutheránus  papnak nincs oka </a:t>
            </a:r>
            <a:r>
              <a:rPr sz="2200" dirty="0">
                <a:latin typeface="Arial"/>
                <a:cs typeface="Arial"/>
              </a:rPr>
              <a:t>fenekedni; </a:t>
            </a:r>
            <a:r>
              <a:rPr sz="2200" spc="-5" dirty="0">
                <a:latin typeface="Arial"/>
                <a:cs typeface="Arial"/>
              </a:rPr>
              <a:t>a református papjaink  hazafisága kétségbevonhatlan; csak a katholikus papság az,  a melynek nem </a:t>
            </a:r>
            <a:r>
              <a:rPr sz="2200" dirty="0">
                <a:latin typeface="Arial"/>
                <a:cs typeface="Arial"/>
              </a:rPr>
              <a:t>Budapest </a:t>
            </a:r>
            <a:r>
              <a:rPr sz="2200" spc="-5" dirty="0">
                <a:latin typeface="Arial"/>
                <a:cs typeface="Arial"/>
              </a:rPr>
              <a:t>parancsol, hanem Róma, s nem a  magyar </a:t>
            </a:r>
            <a:r>
              <a:rPr sz="2200" dirty="0">
                <a:latin typeface="Arial"/>
                <a:cs typeface="Arial"/>
              </a:rPr>
              <a:t>nemzet </a:t>
            </a:r>
            <a:r>
              <a:rPr sz="2200" spc="-5" dirty="0">
                <a:latin typeface="Arial"/>
                <a:cs typeface="Arial"/>
              </a:rPr>
              <a:t>boldogulása a törvénye, </a:t>
            </a:r>
            <a:r>
              <a:rPr sz="2200" dirty="0">
                <a:latin typeface="Arial"/>
                <a:cs typeface="Arial"/>
              </a:rPr>
              <a:t>hanem </a:t>
            </a:r>
            <a:r>
              <a:rPr sz="2200" spc="-5" dirty="0">
                <a:latin typeface="Arial"/>
                <a:cs typeface="Arial"/>
              </a:rPr>
              <a:t>a papi uralom  biztosítása”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Arial"/>
                <a:cs typeface="Arial"/>
              </a:rPr>
              <a:t>[GÁRDONYI GÉZA]: </a:t>
            </a:r>
            <a:r>
              <a:rPr sz="2200" i="1" spc="-5" dirty="0">
                <a:latin typeface="Arial"/>
                <a:cs typeface="Arial"/>
              </a:rPr>
              <a:t>Hallgassanak a papok! </a:t>
            </a:r>
            <a:r>
              <a:rPr sz="2200" i="1" dirty="0">
                <a:latin typeface="Arial"/>
                <a:cs typeface="Arial"/>
              </a:rPr>
              <a:t>Miért </a:t>
            </a:r>
            <a:r>
              <a:rPr sz="2200" i="1" spc="-5" dirty="0">
                <a:latin typeface="Arial"/>
                <a:cs typeface="Arial"/>
              </a:rPr>
              <a:t>prédikálnak  a </a:t>
            </a:r>
            <a:r>
              <a:rPr sz="2200" i="1" spc="-45" dirty="0">
                <a:latin typeface="Arial"/>
                <a:cs typeface="Arial"/>
              </a:rPr>
              <a:t>r. </a:t>
            </a:r>
            <a:r>
              <a:rPr sz="2200" i="1" dirty="0">
                <a:latin typeface="Arial"/>
                <a:cs typeface="Arial"/>
              </a:rPr>
              <a:t>kath. </a:t>
            </a:r>
            <a:r>
              <a:rPr sz="2200" i="1" spc="-5" dirty="0">
                <a:latin typeface="Arial"/>
                <a:cs typeface="Arial"/>
              </a:rPr>
              <a:t>papok a polgári házasság ellen? </a:t>
            </a:r>
            <a:r>
              <a:rPr sz="2200" spc="-5" dirty="0">
                <a:latin typeface="Arial"/>
                <a:cs typeface="Arial"/>
              </a:rPr>
              <a:t>Budapest,</a:t>
            </a:r>
            <a:r>
              <a:rPr sz="2200" spc="1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1894.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491" y="126872"/>
            <a:ext cx="71647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NEMZETI ESZME</a:t>
            </a:r>
          </a:p>
          <a:p>
            <a:pPr marL="12700">
              <a:lnSpc>
                <a:spcPct val="100000"/>
              </a:lnSpc>
            </a:pPr>
            <a:r>
              <a:rPr dirty="0"/>
              <a:t>– MINT AZ </a:t>
            </a:r>
            <a:r>
              <a:rPr spc="-25" dirty="0"/>
              <a:t>„ULTRAMONTANIZMUS” </a:t>
            </a:r>
            <a:r>
              <a:rPr spc="-5" dirty="0"/>
              <a:t>ÚJ</a:t>
            </a:r>
            <a:r>
              <a:rPr spc="-120" dirty="0"/>
              <a:t> </a:t>
            </a:r>
            <a:r>
              <a:rPr spc="-5" dirty="0"/>
              <a:t>KIHÍVÓJA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9144" y="1625549"/>
            <a:ext cx="7729855" cy="3647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„a pápaság, ez a világra szóló hatalom, </a:t>
            </a:r>
            <a:r>
              <a:rPr sz="2200" dirty="0">
                <a:latin typeface="Arial"/>
                <a:cs typeface="Arial"/>
              </a:rPr>
              <a:t>soha </a:t>
            </a:r>
            <a:r>
              <a:rPr sz="2200" spc="-5" dirty="0">
                <a:latin typeface="Arial"/>
                <a:cs typeface="Arial"/>
              </a:rPr>
              <a:t>sem állott </a:t>
            </a:r>
            <a:r>
              <a:rPr sz="2200" dirty="0">
                <a:latin typeface="Arial"/>
                <a:cs typeface="Arial"/>
              </a:rPr>
              <a:t>talán  </a:t>
            </a:r>
            <a:r>
              <a:rPr sz="2200" spc="-5" dirty="0">
                <a:latin typeface="Arial"/>
                <a:cs typeface="Arial"/>
              </a:rPr>
              <a:t>jelentékenyebb áramlattal szemben, mint a mit a jelen század  uralkodó eszméje: a »Nemzetiségi eszme«</a:t>
            </a:r>
            <a:r>
              <a:rPr sz="2200" spc="7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indított”</a:t>
            </a:r>
            <a:endParaRPr sz="22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35"/>
              </a:spcBef>
            </a:pPr>
            <a:r>
              <a:rPr sz="2200" spc="-5" dirty="0">
                <a:latin typeface="Arial"/>
                <a:cs typeface="Arial"/>
              </a:rPr>
              <a:t>„a nemzeti individualitás áll szemben a római</a:t>
            </a:r>
            <a:r>
              <a:rPr sz="2200" spc="16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szupremáciával”</a:t>
            </a:r>
            <a:endParaRPr sz="2200">
              <a:latin typeface="Arial"/>
              <a:cs typeface="Arial"/>
            </a:endParaRPr>
          </a:p>
          <a:p>
            <a:pPr marL="12700" marR="6985" algn="just">
              <a:lnSpc>
                <a:spcPct val="100000"/>
              </a:lnSpc>
              <a:spcBef>
                <a:spcPts val="530"/>
              </a:spcBef>
            </a:pPr>
            <a:r>
              <a:rPr sz="2200" spc="-5" dirty="0">
                <a:latin typeface="Arial"/>
                <a:cs typeface="Arial"/>
              </a:rPr>
              <a:t>„az ifjú magyar Nemzetállam méri össze erejét az ős </a:t>
            </a:r>
            <a:r>
              <a:rPr sz="2200" spc="-10" dirty="0">
                <a:latin typeface="Arial"/>
                <a:cs typeface="Arial"/>
              </a:rPr>
              <a:t>Róma  </a:t>
            </a:r>
            <a:r>
              <a:rPr sz="2200" spc="-5" dirty="0">
                <a:latin typeface="Arial"/>
                <a:cs typeface="Arial"/>
              </a:rPr>
              <a:t>öntudatos és öntudatlan</a:t>
            </a:r>
            <a:r>
              <a:rPr sz="2200" spc="3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szövetségeseivel”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TREBLA </a:t>
            </a:r>
            <a:r>
              <a:rPr sz="2200" spc="-10" dirty="0">
                <a:latin typeface="Arial"/>
                <a:cs typeface="Arial"/>
              </a:rPr>
              <a:t>KÁDDER </a:t>
            </a:r>
            <a:r>
              <a:rPr sz="2200" spc="-5" dirty="0">
                <a:latin typeface="Arial"/>
                <a:cs typeface="Arial"/>
              </a:rPr>
              <a:t>[DR. DEÁK </a:t>
            </a:r>
            <a:r>
              <a:rPr sz="2200" spc="-10" dirty="0">
                <a:latin typeface="Arial"/>
                <a:cs typeface="Arial"/>
              </a:rPr>
              <a:t>ALBERT]: </a:t>
            </a:r>
            <a:r>
              <a:rPr sz="2200" i="1" spc="-5" dirty="0">
                <a:latin typeface="Arial"/>
                <a:cs typeface="Arial"/>
              </a:rPr>
              <a:t>Harc a nemzetállam  ellen. A kulturharc mai jelentőségében</a:t>
            </a:r>
            <a:r>
              <a:rPr sz="2200" spc="-5" dirty="0">
                <a:latin typeface="Arial"/>
                <a:cs typeface="Arial"/>
              </a:rPr>
              <a:t>. Kolozsvár–Budapest,  1894.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92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POLGÁRI </a:t>
            </a:r>
            <a:r>
              <a:rPr spc="-10" dirty="0"/>
              <a:t>HÁZASSÁG </a:t>
            </a:r>
            <a:r>
              <a:rPr dirty="0"/>
              <a:t>– MINT </a:t>
            </a:r>
            <a:r>
              <a:rPr spc="-5" dirty="0"/>
              <a:t>NEMZETI</a:t>
            </a:r>
            <a:r>
              <a:rPr spc="10" dirty="0"/>
              <a:t> </a:t>
            </a:r>
            <a:r>
              <a:rPr spc="-5" dirty="0"/>
              <a:t>KÖVETELMÉNY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9144" y="1625549"/>
            <a:ext cx="7729855" cy="4921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„Az államnak tehát saját kezébe </a:t>
            </a:r>
            <a:r>
              <a:rPr sz="2200" dirty="0">
                <a:latin typeface="Arial"/>
                <a:cs typeface="Arial"/>
              </a:rPr>
              <a:t>kell </a:t>
            </a:r>
            <a:r>
              <a:rPr sz="2200" spc="-5" dirty="0">
                <a:latin typeface="Arial"/>
                <a:cs typeface="Arial"/>
              </a:rPr>
              <a:t>vennie a </a:t>
            </a:r>
            <a:r>
              <a:rPr sz="2200" dirty="0">
                <a:latin typeface="Arial"/>
                <a:cs typeface="Arial"/>
              </a:rPr>
              <a:t>nemzeti </a:t>
            </a:r>
            <a:r>
              <a:rPr sz="2200" spc="-5" dirty="0">
                <a:latin typeface="Arial"/>
                <a:cs typeface="Arial"/>
              </a:rPr>
              <a:t>czélok  minden munkaeszközét. </a:t>
            </a:r>
            <a:r>
              <a:rPr sz="2200" dirty="0">
                <a:latin typeface="Arial"/>
                <a:cs typeface="Arial"/>
              </a:rPr>
              <a:t>Nem adhat </a:t>
            </a:r>
            <a:r>
              <a:rPr sz="2200" spc="-5" dirty="0">
                <a:latin typeface="Arial"/>
                <a:cs typeface="Arial"/>
              </a:rPr>
              <a:t>ezekből egyet </a:t>
            </a:r>
            <a:r>
              <a:rPr sz="2200" dirty="0">
                <a:latin typeface="Arial"/>
                <a:cs typeface="Arial"/>
              </a:rPr>
              <a:t>sem </a:t>
            </a:r>
            <a:r>
              <a:rPr sz="2200" spc="-5" dirty="0">
                <a:latin typeface="Arial"/>
                <a:cs typeface="Arial"/>
              </a:rPr>
              <a:t>át a  </a:t>
            </a:r>
            <a:r>
              <a:rPr sz="2200" dirty="0">
                <a:latin typeface="Arial"/>
                <a:cs typeface="Arial"/>
              </a:rPr>
              <a:t>felekezeteknek. </a:t>
            </a:r>
            <a:r>
              <a:rPr sz="2200" spc="-5" dirty="0">
                <a:latin typeface="Arial"/>
                <a:cs typeface="Arial"/>
              </a:rPr>
              <a:t>A felekezeti szellem </a:t>
            </a:r>
            <a:r>
              <a:rPr sz="2200" dirty="0">
                <a:latin typeface="Arial"/>
                <a:cs typeface="Arial"/>
              </a:rPr>
              <a:t>nem lehet </a:t>
            </a:r>
            <a:r>
              <a:rPr sz="2200" spc="-5" dirty="0">
                <a:latin typeface="Arial"/>
                <a:cs typeface="Arial"/>
              </a:rPr>
              <a:t>megbízható  munkatársa; az a szellem, mely először vallási, s csak </a:t>
            </a:r>
            <a:r>
              <a:rPr sz="2200" spc="-10" dirty="0">
                <a:latin typeface="Arial"/>
                <a:cs typeface="Arial"/>
              </a:rPr>
              <a:t>azután  </a:t>
            </a:r>
            <a:r>
              <a:rPr sz="2200" spc="-5" dirty="0">
                <a:latin typeface="Arial"/>
                <a:cs typeface="Arial"/>
              </a:rPr>
              <a:t>magyar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szellem”</a:t>
            </a:r>
            <a:endParaRPr sz="22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35"/>
              </a:spcBef>
            </a:pPr>
            <a:r>
              <a:rPr sz="2200" spc="-5" dirty="0">
                <a:latin typeface="Arial"/>
                <a:cs typeface="Arial"/>
              </a:rPr>
              <a:t>„A polgári házasságot </a:t>
            </a:r>
            <a:r>
              <a:rPr sz="2200" dirty="0">
                <a:latin typeface="Arial"/>
                <a:cs typeface="Arial"/>
              </a:rPr>
              <a:t>nem </a:t>
            </a:r>
            <a:r>
              <a:rPr sz="2200" spc="-5" dirty="0">
                <a:latin typeface="Arial"/>
                <a:cs typeface="Arial"/>
              </a:rPr>
              <a:t>azért kell követelni, mert most  conflictus van </a:t>
            </a:r>
            <a:r>
              <a:rPr sz="2200" dirty="0">
                <a:latin typeface="Arial"/>
                <a:cs typeface="Arial"/>
              </a:rPr>
              <a:t>az </a:t>
            </a:r>
            <a:r>
              <a:rPr sz="2200" spc="-5" dirty="0">
                <a:latin typeface="Arial"/>
                <a:cs typeface="Arial"/>
              </a:rPr>
              <a:t>állam és a </a:t>
            </a:r>
            <a:r>
              <a:rPr sz="2200" dirty="0">
                <a:latin typeface="Arial"/>
                <a:cs typeface="Arial"/>
              </a:rPr>
              <a:t>kath. </a:t>
            </a:r>
            <a:r>
              <a:rPr sz="2200" spc="-10" dirty="0">
                <a:latin typeface="Arial"/>
                <a:cs typeface="Arial"/>
              </a:rPr>
              <a:t>egyház </a:t>
            </a:r>
            <a:r>
              <a:rPr sz="2200" dirty="0">
                <a:latin typeface="Arial"/>
                <a:cs typeface="Arial"/>
              </a:rPr>
              <a:t>közt. </a:t>
            </a:r>
            <a:r>
              <a:rPr sz="2200" spc="-5" dirty="0">
                <a:latin typeface="Arial"/>
                <a:cs typeface="Arial"/>
              </a:rPr>
              <a:t>Mint az állami  és nemzeti czélok megvalósításának egyik legfőbb eszközét  követelni kellett már régen. Mint a nemzetiségi </a:t>
            </a:r>
            <a:r>
              <a:rPr sz="2200" spc="-10" dirty="0">
                <a:latin typeface="Arial"/>
                <a:cs typeface="Arial"/>
              </a:rPr>
              <a:t>és táji  </a:t>
            </a:r>
            <a:r>
              <a:rPr sz="2200" spc="-5" dirty="0">
                <a:latin typeface="Arial"/>
                <a:cs typeface="Arial"/>
              </a:rPr>
              <a:t>ellentétek leggyorsabb megszüntetőjét; mint az állami és  nemzeti öntudat legbiztosabb</a:t>
            </a:r>
            <a:r>
              <a:rPr sz="2200" spc="6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hordozóját.”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FEBRONIUS [BEKSICS GUSZTÁV]: </a:t>
            </a:r>
            <a:r>
              <a:rPr sz="2200" i="1" spc="-5" dirty="0">
                <a:latin typeface="Arial"/>
                <a:cs typeface="Arial"/>
              </a:rPr>
              <a:t>Ultramontanismus és  nemzeti </a:t>
            </a:r>
            <a:r>
              <a:rPr sz="2200" i="1" spc="-10" dirty="0">
                <a:latin typeface="Arial"/>
                <a:cs typeface="Arial"/>
              </a:rPr>
              <a:t>állam</a:t>
            </a:r>
            <a:r>
              <a:rPr sz="2200" spc="-10" dirty="0">
                <a:latin typeface="Arial"/>
                <a:cs typeface="Arial"/>
              </a:rPr>
              <a:t>. </a:t>
            </a:r>
            <a:r>
              <a:rPr sz="2200" spc="-5" dirty="0">
                <a:latin typeface="Arial"/>
                <a:cs typeface="Arial"/>
              </a:rPr>
              <a:t>Budapest,</a:t>
            </a:r>
            <a:r>
              <a:rPr sz="2200" spc="6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1891.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491" y="309753"/>
            <a:ext cx="84493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POLGÁRI </a:t>
            </a:r>
            <a:r>
              <a:rPr spc="-10" dirty="0"/>
              <a:t>HÁZASSÁG </a:t>
            </a:r>
            <a:r>
              <a:rPr dirty="0"/>
              <a:t>– MINT </a:t>
            </a:r>
            <a:r>
              <a:rPr spc="-5" dirty="0"/>
              <a:t>NEMZETI KÖVETELMÉNY</a:t>
            </a:r>
            <a:r>
              <a:rPr spc="-10" dirty="0"/>
              <a:t> </a:t>
            </a:r>
            <a:r>
              <a:rPr dirty="0"/>
              <a:t>II.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„Arról van szó, hogy a </a:t>
            </a:r>
            <a:r>
              <a:rPr dirty="0"/>
              <a:t>nemzetiségi </a:t>
            </a:r>
            <a:r>
              <a:rPr spc="-5" dirty="0"/>
              <a:t>területek szerént  szétszakitott, nemzetiségi egyházak szerént separált, </a:t>
            </a:r>
            <a:r>
              <a:rPr dirty="0"/>
              <a:t>ritualis  </a:t>
            </a:r>
            <a:r>
              <a:rPr spc="-5" dirty="0"/>
              <a:t>jogok helyett, egységes, nemzeti és állampolgári institutió  létesittessék. Létesittessék egy egységes </a:t>
            </a:r>
            <a:r>
              <a:rPr spc="-20" dirty="0"/>
              <a:t>intézmény, </a:t>
            </a:r>
            <a:r>
              <a:rPr dirty="0"/>
              <a:t>mely </a:t>
            </a:r>
            <a:r>
              <a:rPr spc="-5" dirty="0"/>
              <a:t>a  nemzetiségeket ismét </a:t>
            </a:r>
            <a:r>
              <a:rPr dirty="0"/>
              <a:t>egy </a:t>
            </a:r>
            <a:r>
              <a:rPr spc="-5" dirty="0"/>
              <a:t>lépéssel közelebb hozza a magyar  állameszme szivveréséhez. Hogy a ruthén, a tót, a szerb, az  oláh, a </a:t>
            </a:r>
            <a:r>
              <a:rPr dirty="0"/>
              <a:t>ki </a:t>
            </a:r>
            <a:r>
              <a:rPr spc="-5" dirty="0"/>
              <a:t>most kizárólag politikai tévtanokkal szaturált pópája  hatása alatt </a:t>
            </a:r>
            <a:r>
              <a:rPr dirty="0"/>
              <a:t>áll: </a:t>
            </a:r>
            <a:r>
              <a:rPr spc="-5" dirty="0"/>
              <a:t>érezze a magyar állam jóltevő</a:t>
            </a:r>
            <a:r>
              <a:rPr spc="475" dirty="0"/>
              <a:t> </a:t>
            </a:r>
            <a:r>
              <a:rPr spc="-5" dirty="0"/>
              <a:t>kezét,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13042" y="4308424"/>
            <a:ext cx="1794510" cy="6965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985" algn="r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legfontosa</a:t>
            </a:r>
            <a:r>
              <a:rPr sz="2200" dirty="0">
                <a:latin typeface="Arial"/>
                <a:cs typeface="Arial"/>
              </a:rPr>
              <a:t>b</a:t>
            </a:r>
            <a:r>
              <a:rPr sz="2200" spc="-5" dirty="0">
                <a:latin typeface="Arial"/>
                <a:cs typeface="Arial"/>
              </a:rPr>
              <a:t>b</a:t>
            </a:r>
            <a:endParaRPr sz="2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Arial"/>
                <a:cs typeface="Arial"/>
              </a:rPr>
              <a:t>csal</a:t>
            </a:r>
            <a:r>
              <a:rPr sz="2200" spc="-10" dirty="0">
                <a:latin typeface="Arial"/>
                <a:cs typeface="Arial"/>
              </a:rPr>
              <a:t>ád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10" dirty="0">
                <a:latin typeface="Arial"/>
                <a:cs typeface="Arial"/>
              </a:rPr>
              <a:t>l</a:t>
            </a:r>
            <a:r>
              <a:rPr sz="2200" spc="-5" dirty="0">
                <a:latin typeface="Arial"/>
                <a:cs typeface="Arial"/>
              </a:rPr>
              <a:t>a</a:t>
            </a:r>
            <a:r>
              <a:rPr sz="2200" spc="-10" dirty="0">
                <a:latin typeface="Arial"/>
                <a:cs typeface="Arial"/>
              </a:rPr>
              <a:t>p</a:t>
            </a:r>
            <a:r>
              <a:rPr sz="2200" spc="-5" dirty="0">
                <a:latin typeface="Arial"/>
                <a:cs typeface="Arial"/>
              </a:rPr>
              <a:t>it</a:t>
            </a:r>
            <a:r>
              <a:rPr sz="2200" spc="-15" dirty="0">
                <a:latin typeface="Arial"/>
                <a:cs typeface="Arial"/>
              </a:rPr>
              <a:t>á</a:t>
            </a:r>
            <a:r>
              <a:rPr sz="2200" spc="-5" dirty="0">
                <a:latin typeface="Arial"/>
                <a:cs typeface="Arial"/>
              </a:rPr>
              <a:t>s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144" y="4308424"/>
            <a:ext cx="5644515" cy="10318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közellétét, életének legünnepélyesebb,  </a:t>
            </a:r>
            <a:r>
              <a:rPr sz="2200" dirty="0">
                <a:latin typeface="Arial"/>
                <a:cs typeface="Arial"/>
              </a:rPr>
              <a:t>momentumában: </a:t>
            </a:r>
            <a:r>
              <a:rPr sz="2200" spc="-5" dirty="0">
                <a:latin typeface="Arial"/>
                <a:cs typeface="Arial"/>
              </a:rPr>
              <a:t>a házasságkötés, a  actusában” (Deák</a:t>
            </a:r>
            <a:r>
              <a:rPr sz="2200" spc="-8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Albert)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491" y="309753"/>
            <a:ext cx="85337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POLGÁRI </a:t>
            </a:r>
            <a:r>
              <a:rPr spc="-10" dirty="0"/>
              <a:t>HÁZASSÁG </a:t>
            </a:r>
            <a:r>
              <a:rPr dirty="0"/>
              <a:t>– MINT </a:t>
            </a:r>
            <a:r>
              <a:rPr spc="-5" dirty="0"/>
              <a:t>NEMZETI KÖVETELMÉNY</a:t>
            </a:r>
            <a:r>
              <a:rPr spc="-10" dirty="0"/>
              <a:t> </a:t>
            </a:r>
            <a:r>
              <a:rPr dirty="0"/>
              <a:t>III.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9144" y="1625549"/>
            <a:ext cx="7729220" cy="3915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„a katholikus egyház odasánczolta </a:t>
            </a:r>
            <a:r>
              <a:rPr sz="2200" spc="-10" dirty="0">
                <a:latin typeface="Arial"/>
                <a:cs typeface="Arial"/>
              </a:rPr>
              <a:t>magát </a:t>
            </a:r>
            <a:r>
              <a:rPr sz="2200" spc="-5" dirty="0">
                <a:latin typeface="Arial"/>
                <a:cs typeface="Arial"/>
              </a:rPr>
              <a:t>a </a:t>
            </a:r>
            <a:r>
              <a:rPr sz="2200" dirty="0">
                <a:latin typeface="Arial"/>
                <a:cs typeface="Arial"/>
              </a:rPr>
              <a:t>széles </a:t>
            </a:r>
            <a:r>
              <a:rPr sz="2200" spc="-5" dirty="0">
                <a:latin typeface="Arial"/>
                <a:cs typeface="Arial"/>
              </a:rPr>
              <a:t>országútra  és kánoni lövegeivel megállítja a </a:t>
            </a:r>
            <a:r>
              <a:rPr sz="2200" dirty="0">
                <a:latin typeface="Arial"/>
                <a:cs typeface="Arial"/>
              </a:rPr>
              <a:t>nemzeti </a:t>
            </a:r>
            <a:r>
              <a:rPr sz="2200" spc="-5" dirty="0">
                <a:latin typeface="Arial"/>
                <a:cs typeface="Arial"/>
              </a:rPr>
              <a:t>fejlődés üde  menetét”</a:t>
            </a:r>
            <a:endParaRPr sz="22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35"/>
              </a:spcBef>
            </a:pPr>
            <a:r>
              <a:rPr sz="2200" spc="-5" dirty="0">
                <a:latin typeface="Arial"/>
                <a:cs typeface="Arial"/>
              </a:rPr>
              <a:t>„Ha </a:t>
            </a:r>
            <a:r>
              <a:rPr sz="2200" dirty="0">
                <a:latin typeface="Arial"/>
                <a:cs typeface="Arial"/>
              </a:rPr>
              <a:t>nem nézi </a:t>
            </a:r>
            <a:r>
              <a:rPr sz="2200" spc="-5" dirty="0">
                <a:latin typeface="Arial"/>
                <a:cs typeface="Arial"/>
              </a:rPr>
              <a:t>a </a:t>
            </a:r>
            <a:r>
              <a:rPr sz="2200" dirty="0">
                <a:latin typeface="Arial"/>
                <a:cs typeface="Arial"/>
              </a:rPr>
              <a:t>magyar nemzet </a:t>
            </a:r>
            <a:r>
              <a:rPr sz="2200" spc="-5" dirty="0">
                <a:latin typeface="Arial"/>
                <a:cs typeface="Arial"/>
              </a:rPr>
              <a:t>érdekeit a katholikus egyház,  akkor kötelessége nézni a magyar </a:t>
            </a:r>
            <a:r>
              <a:rPr sz="2200" dirty="0">
                <a:latin typeface="Arial"/>
                <a:cs typeface="Arial"/>
              </a:rPr>
              <a:t>nemzetnek. </a:t>
            </a:r>
            <a:r>
              <a:rPr sz="2200" spc="-35" dirty="0">
                <a:latin typeface="Arial"/>
                <a:cs typeface="Arial"/>
              </a:rPr>
              <a:t>Tegyen, </a:t>
            </a:r>
            <a:r>
              <a:rPr sz="2200" spc="-5" dirty="0">
                <a:latin typeface="Arial"/>
                <a:cs typeface="Arial"/>
              </a:rPr>
              <a:t>a mint  más </a:t>
            </a:r>
            <a:r>
              <a:rPr sz="2200" dirty="0">
                <a:latin typeface="Arial"/>
                <a:cs typeface="Arial"/>
              </a:rPr>
              <a:t>nemzetek </a:t>
            </a:r>
            <a:r>
              <a:rPr sz="2200" spc="-5" dirty="0">
                <a:latin typeface="Arial"/>
                <a:cs typeface="Arial"/>
              </a:rPr>
              <a:t>tevének, mikor </a:t>
            </a:r>
            <a:r>
              <a:rPr sz="2200" spc="-10" dirty="0">
                <a:latin typeface="Arial"/>
                <a:cs typeface="Arial"/>
              </a:rPr>
              <a:t>Róma </a:t>
            </a:r>
            <a:r>
              <a:rPr sz="2200" dirty="0">
                <a:latin typeface="Arial"/>
                <a:cs typeface="Arial"/>
              </a:rPr>
              <a:t>kasztokat </a:t>
            </a:r>
            <a:r>
              <a:rPr sz="2200" spc="-5" dirty="0">
                <a:latin typeface="Arial"/>
                <a:cs typeface="Arial"/>
              </a:rPr>
              <a:t>akart  kebelükben statuálni örökre, ezek pedig útját állták a  jogállamnak, a nemzeti</a:t>
            </a:r>
            <a:r>
              <a:rPr sz="2200" spc="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államnak”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FLAMMA [POLLÁK ILLÉS]: </a:t>
            </a:r>
            <a:r>
              <a:rPr sz="2200" i="1" spc="-5" dirty="0">
                <a:latin typeface="Arial"/>
                <a:cs typeface="Arial"/>
              </a:rPr>
              <a:t>Sybilla </a:t>
            </a:r>
            <a:r>
              <a:rPr sz="2200" i="1" dirty="0">
                <a:latin typeface="Arial"/>
                <a:cs typeface="Arial"/>
              </a:rPr>
              <a:t>Rómában</a:t>
            </a:r>
            <a:r>
              <a:rPr sz="2200" dirty="0">
                <a:latin typeface="Arial"/>
                <a:cs typeface="Arial"/>
              </a:rPr>
              <a:t>. Budapest,  </a:t>
            </a:r>
            <a:r>
              <a:rPr sz="2200" spc="-5" dirty="0">
                <a:latin typeface="Arial"/>
                <a:cs typeface="Arial"/>
              </a:rPr>
              <a:t>1894.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491" y="309753"/>
            <a:ext cx="74345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KULTÚRHARC, </a:t>
            </a:r>
            <a:r>
              <a:rPr spc="-5" dirty="0"/>
              <a:t>NACIONALIZMUS,</a:t>
            </a:r>
            <a:r>
              <a:rPr spc="60" dirty="0"/>
              <a:t> </a:t>
            </a:r>
            <a:r>
              <a:rPr spc="-5" dirty="0"/>
              <a:t>NEMZETISÉGEK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9144" y="1625549"/>
            <a:ext cx="7729220" cy="4250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„Évtizedek óta </a:t>
            </a:r>
            <a:r>
              <a:rPr sz="2200" dirty="0">
                <a:latin typeface="Arial"/>
                <a:cs typeface="Arial"/>
              </a:rPr>
              <a:t>folytatjuk </a:t>
            </a:r>
            <a:r>
              <a:rPr sz="2200" spc="-5" dirty="0">
                <a:latin typeface="Arial"/>
                <a:cs typeface="Arial"/>
              </a:rPr>
              <a:t>a </a:t>
            </a:r>
            <a:r>
              <a:rPr sz="2200" dirty="0">
                <a:latin typeface="Arial"/>
                <a:cs typeface="Arial"/>
              </a:rPr>
              <a:t>magyarosítást, </a:t>
            </a:r>
            <a:r>
              <a:rPr sz="2200" spc="-5" dirty="0">
                <a:latin typeface="Arial"/>
                <a:cs typeface="Arial"/>
              </a:rPr>
              <a:t>nyelvünk hódít  minden </a:t>
            </a:r>
            <a:r>
              <a:rPr sz="2200" dirty="0">
                <a:latin typeface="Arial"/>
                <a:cs typeface="Arial"/>
              </a:rPr>
              <a:t>téren, csak </a:t>
            </a:r>
            <a:r>
              <a:rPr sz="2200" spc="-5" dirty="0">
                <a:latin typeface="Arial"/>
                <a:cs typeface="Arial"/>
              </a:rPr>
              <a:t>a kath. theologiát nem bírja meghódítani;  ennek a </a:t>
            </a:r>
            <a:r>
              <a:rPr sz="2200" dirty="0">
                <a:latin typeface="Arial"/>
                <a:cs typeface="Arial"/>
              </a:rPr>
              <a:t>nyelve </a:t>
            </a:r>
            <a:r>
              <a:rPr sz="2200" spc="-5" dirty="0">
                <a:latin typeface="Arial"/>
                <a:cs typeface="Arial"/>
              </a:rPr>
              <a:t>idegen marad </a:t>
            </a:r>
            <a:r>
              <a:rPr sz="2200" dirty="0">
                <a:latin typeface="Arial"/>
                <a:cs typeface="Arial"/>
              </a:rPr>
              <a:t>örökké, hogy </a:t>
            </a:r>
            <a:r>
              <a:rPr sz="2200" spc="-5" dirty="0">
                <a:latin typeface="Arial"/>
                <a:cs typeface="Arial"/>
              </a:rPr>
              <a:t>ez </a:t>
            </a:r>
            <a:r>
              <a:rPr sz="2200" dirty="0">
                <a:latin typeface="Arial"/>
                <a:cs typeface="Arial"/>
              </a:rPr>
              <a:t>idegen </a:t>
            </a:r>
            <a:r>
              <a:rPr sz="2200" spc="-5" dirty="0">
                <a:latin typeface="Arial"/>
                <a:cs typeface="Arial"/>
              </a:rPr>
              <a:t>nyelven  dirigálhassák a papságot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Rómából”</a:t>
            </a:r>
            <a:endParaRPr sz="22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35"/>
              </a:spcBef>
            </a:pPr>
            <a:r>
              <a:rPr sz="2200" spc="-5" dirty="0">
                <a:latin typeface="Arial"/>
                <a:cs typeface="Arial"/>
              </a:rPr>
              <a:t>„[1892 óta] dúl a harc, szól az </a:t>
            </a:r>
            <a:r>
              <a:rPr sz="2200" spc="-10" dirty="0">
                <a:latin typeface="Arial"/>
                <a:cs typeface="Arial"/>
              </a:rPr>
              <a:t>ágyú </a:t>
            </a:r>
            <a:r>
              <a:rPr sz="2200" spc="-5" dirty="0">
                <a:latin typeface="Arial"/>
                <a:cs typeface="Arial"/>
              </a:rPr>
              <a:t>a falusi templomoktól  kezdve föl a püspöki konferenciáig, és amit tisztességes  háborúhoz </a:t>
            </a:r>
            <a:r>
              <a:rPr sz="2200" dirty="0">
                <a:latin typeface="Arial"/>
                <a:cs typeface="Arial"/>
              </a:rPr>
              <a:t>illik, </a:t>
            </a:r>
            <a:r>
              <a:rPr sz="2200" spc="-5" dirty="0">
                <a:latin typeface="Arial"/>
                <a:cs typeface="Arial"/>
              </a:rPr>
              <a:t>jönnek a szövetséges hadak </a:t>
            </a:r>
            <a:r>
              <a:rPr sz="2200" spc="-10" dirty="0">
                <a:latin typeface="Arial"/>
                <a:cs typeface="Arial"/>
              </a:rPr>
              <a:t>Rómából </a:t>
            </a:r>
            <a:r>
              <a:rPr sz="2200" spc="-5" dirty="0">
                <a:latin typeface="Arial"/>
                <a:cs typeface="Arial"/>
              </a:rPr>
              <a:t>és az  osztrák feudalisoktól, oláhoktól és tótoktól meg egyéb  jóbarátaitól a magyar</a:t>
            </a:r>
            <a:r>
              <a:rPr sz="2200" spc="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nemzetnek.”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RUTILUS</a:t>
            </a:r>
            <a:r>
              <a:rPr sz="2200" spc="28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[SZIGETVÁRI</a:t>
            </a:r>
            <a:r>
              <a:rPr sz="2200" spc="28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IVÁN]:</a:t>
            </a:r>
            <a:r>
              <a:rPr sz="2200" spc="290" dirty="0">
                <a:latin typeface="Arial"/>
                <a:cs typeface="Arial"/>
              </a:rPr>
              <a:t> </a:t>
            </a:r>
            <a:r>
              <a:rPr sz="2200" i="1" spc="-5" dirty="0">
                <a:latin typeface="Arial"/>
                <a:cs typeface="Arial"/>
              </a:rPr>
              <a:t>Lázadó</a:t>
            </a:r>
            <a:r>
              <a:rPr sz="2200" i="1" spc="285" dirty="0">
                <a:latin typeface="Arial"/>
                <a:cs typeface="Arial"/>
              </a:rPr>
              <a:t> </a:t>
            </a:r>
            <a:r>
              <a:rPr sz="2200" i="1" spc="-5" dirty="0">
                <a:latin typeface="Arial"/>
                <a:cs typeface="Arial"/>
              </a:rPr>
              <a:t>papok</a:t>
            </a:r>
            <a:r>
              <a:rPr sz="2200" spc="-5" dirty="0">
                <a:latin typeface="Arial"/>
                <a:cs typeface="Arial"/>
              </a:rPr>
              <a:t>.</a:t>
            </a:r>
            <a:r>
              <a:rPr sz="2200" spc="28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Budapest,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1893.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806</Words>
  <Application>Microsoft Office PowerPoint</Application>
  <PresentationFormat>Diavetítés a képernyőre (4:3 oldalarány)</PresentationFormat>
  <Paragraphs>81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KONFLIKTUSOK A VALLÁS KÖRÜL  A DUALIZMUS KORÁBAN: NACIONALIZMUS ÉS ANTIKLERIKALIZMUS</vt:lpstr>
      <vt:lpstr>EGYHÁZPOLITIKAI KÜZDELMEK  AZ 1890-ES ÉVEK ELSŐ FELÉBEN</vt:lpstr>
      <vt:lpstr>A KULTÚRHARC RETORIKÁJA</vt:lpstr>
      <vt:lpstr>AZ ULTRAMONTANIZMUS VÁDJA</vt:lpstr>
      <vt:lpstr>NEMZETI ESZME – MINT AZ „ULTRAMONTANIZMUS” ÚJ KIHÍVÓJA</vt:lpstr>
      <vt:lpstr>POLGÁRI HÁZASSÁG – MINT NEMZETI KÖVETELMÉNY</vt:lpstr>
      <vt:lpstr>POLGÁRI HÁZASSÁG – MINT NEMZETI KÖVETELMÉNY II.</vt:lpstr>
      <vt:lpstr>POLGÁRI HÁZASSÁG – MINT NEMZETI KÖVETELMÉNY III.</vt:lpstr>
      <vt:lpstr>KULTÚRHARC, NACIONALIZMUS, NEMZETISÉGEK</vt:lpstr>
      <vt:lpstr>FELEKEZETISÉG ÉS NEMZETÉPÍTÉS</vt:lpstr>
      <vt:lpstr>FELEKEZETISÉG ÉS NEMZETÉPÍTÉS II.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Windows User</cp:lastModifiedBy>
  <cp:revision>1</cp:revision>
  <dcterms:created xsi:type="dcterms:W3CDTF">2020-05-08T12:03:48Z</dcterms:created>
  <dcterms:modified xsi:type="dcterms:W3CDTF">2020-05-08T12:04:31Z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2020-05-08T00:00:00Z</vt:filetime>
  </property>
</Properties>
</file>