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61" r:id="rId3"/>
    <p:sldId id="262" r:id="rId4"/>
    <p:sldId id="263" r:id="rId5"/>
    <p:sldId id="265" r:id="rId6"/>
    <p:sldId id="278" r:id="rId7"/>
    <p:sldId id="268" r:id="rId8"/>
    <p:sldId id="269" r:id="rId9"/>
    <p:sldId id="279" r:id="rId10"/>
    <p:sldId id="280" r:id="rId11"/>
    <p:sldId id="281" r:id="rId12"/>
    <p:sldId id="287" r:id="rId13"/>
    <p:sldId id="286" r:id="rId14"/>
    <p:sldId id="271" r:id="rId15"/>
    <p:sldId id="272" r:id="rId16"/>
    <p:sldId id="273" r:id="rId17"/>
    <p:sldId id="274" r:id="rId18"/>
    <p:sldId id="275" r:id="rId19"/>
    <p:sldId id="285" r:id="rId20"/>
    <p:sldId id="282" r:id="rId21"/>
    <p:sldId id="283" r:id="rId22"/>
    <p:sldId id="284" r:id="rId23"/>
    <p:sldId id="260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632848" cy="2664296"/>
          </a:xfrm>
        </p:spPr>
        <p:txBody>
          <a:bodyPr/>
          <a:lstStyle/>
          <a:p>
            <a:pPr algn="ctr"/>
            <a:r>
              <a:rPr lang="hu-HU" sz="3600" dirty="0"/>
              <a:t>A társadalmi konfliktusok statisztikai alátámasztása és térbeli megjelenítése</a:t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400" dirty="0" smtClean="0"/>
              <a:t>Siskáné Dr. </a:t>
            </a:r>
            <a:r>
              <a:rPr lang="hu-HU" sz="2400" dirty="0" err="1" smtClean="0"/>
              <a:t>szilasi</a:t>
            </a:r>
            <a:r>
              <a:rPr lang="hu-HU" sz="2400" dirty="0" smtClean="0"/>
              <a:t> Beáta – Vadnai Péter</a:t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173886"/>
            <a:ext cx="520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cap="small" dirty="0">
                <a:solidFill>
                  <a:schemeClr val="bg1"/>
                </a:solidFill>
              </a:rPr>
              <a:t>„Fecseg a felszín, hallgat a mély”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936104"/>
          </a:xfrm>
        </p:spPr>
        <p:txBody>
          <a:bodyPr>
            <a:normAutofit/>
          </a:bodyPr>
          <a:lstStyle/>
          <a:p>
            <a:r>
              <a:rPr lang="hu-HU" dirty="0"/>
              <a:t>A társadalominformatikai </a:t>
            </a:r>
            <a:r>
              <a:rPr lang="hu-HU" dirty="0" smtClean="0"/>
              <a:t>adatbázis település szintű alapadatai 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térképek alapjául szolgáló település szintű poligonháló</a:t>
            </a:r>
          </a:p>
          <a:p>
            <a:r>
              <a:rPr lang="hu-HU" dirty="0" smtClean="0"/>
              <a:t>KSH statisztikai adatok</a:t>
            </a:r>
          </a:p>
          <a:p>
            <a:r>
              <a:rPr lang="hu-HU" dirty="0" smtClean="0"/>
              <a:t>TEIR statisztikai adatok</a:t>
            </a:r>
          </a:p>
          <a:p>
            <a:r>
              <a:rPr lang="hu-HU" dirty="0" smtClean="0"/>
              <a:t>Származtatott másodlagos statisztikák:</a:t>
            </a:r>
          </a:p>
          <a:p>
            <a:pPr lvl="1"/>
            <a:r>
              <a:rPr lang="hu-HU" dirty="0" smtClean="0"/>
              <a:t>Öregségi index</a:t>
            </a:r>
          </a:p>
          <a:p>
            <a:pPr lvl="1"/>
            <a:r>
              <a:rPr lang="hu-HU" dirty="0" smtClean="0"/>
              <a:t>A bázisévhez viszonyított népességszám változás</a:t>
            </a:r>
          </a:p>
          <a:p>
            <a:pPr lvl="1"/>
            <a:r>
              <a:rPr lang="hu-HU" dirty="0" smtClean="0"/>
              <a:t>A munkanélküliek számának változása</a:t>
            </a:r>
          </a:p>
          <a:p>
            <a:pPr lvl="1"/>
            <a:r>
              <a:rPr lang="hu-HU" dirty="0" smtClean="0"/>
              <a:t>1000 lakosra viszonyított bűnesetek, és bűnelkövetők száma</a:t>
            </a:r>
          </a:p>
          <a:p>
            <a:pPr lvl="1"/>
            <a:r>
              <a:rPr lang="hu-HU" dirty="0" smtClean="0"/>
              <a:t>Egy bűnelkövetőre jutó bűnesetek száma</a:t>
            </a:r>
          </a:p>
          <a:p>
            <a:pPr lvl="1"/>
            <a:r>
              <a:rPr lang="hu-HU" dirty="0" err="1" smtClean="0"/>
              <a:t>Stb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31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12243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település szintű poligonos adatbázis adattáblájának kivágata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4106"/>
            <a:ext cx="8229600" cy="28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56627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Magyarország Megyei szintű migrációs szándék index térképe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81375"/>
            <a:ext cx="7377032" cy="5215977"/>
          </a:xfrm>
        </p:spPr>
      </p:pic>
    </p:spTree>
    <p:extLst>
      <p:ext uri="{BB962C8B-B14F-4D97-AF65-F5344CB8AC3E}">
        <p14:creationId xmlns:p14="http://schemas.microsoft.com/office/powerpoint/2010/main" val="34536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32648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Átlagbérek és a külföldön élő magyarok száma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161008" cy="5063236"/>
          </a:xfrm>
        </p:spPr>
      </p:pic>
    </p:spTree>
    <p:extLst>
      <p:ext uri="{BB962C8B-B14F-4D97-AF65-F5344CB8AC3E}">
        <p14:creationId xmlns:p14="http://schemas.microsoft.com/office/powerpoint/2010/main" val="13534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társadalominformatikai adatbázis és keretrendszer alapján szerkesztett térképek: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1692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társadalominformatikai adatbázis és keretrendszer alapján szerkesztett térképek: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7514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társadalominformatikai adatbázis és keretrendszer alapján szerkesztett térképek: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484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társadalominformatikai adatbázis és keretrendszer alapján szerkesztett térképek: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35850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társadalominformatikai adatbázis és keretrendszer alapján szerkesztett térképek: 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288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16543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936104"/>
          </a:xfrm>
        </p:spPr>
        <p:txBody>
          <a:bodyPr>
            <a:normAutofit/>
          </a:bodyPr>
          <a:lstStyle/>
          <a:p>
            <a:r>
              <a:rPr lang="hu-HU" dirty="0"/>
              <a:t>1000 lakosra viszonyított </a:t>
            </a:r>
            <a:r>
              <a:rPr lang="hu-HU" dirty="0" smtClean="0"/>
              <a:t>vándorlási mérleg 2011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14478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/>
              <a:t>A projekthez kapcsolódóan létrejött egy statisztikai munkacsoport, melynek feladatai időrendben az alábbiak:</a:t>
            </a:r>
            <a:r>
              <a:rPr lang="hu-HU" sz="1400" dirty="0"/>
              <a:t/>
            </a:r>
            <a:br>
              <a:rPr lang="hu-HU" sz="1400" dirty="0"/>
            </a:b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hu-HU" dirty="0" smtClean="0"/>
              <a:t>1. </a:t>
            </a:r>
            <a:r>
              <a:rPr lang="hu-HU" b="1" u="sng" dirty="0" smtClean="0"/>
              <a:t>Az </a:t>
            </a:r>
            <a:r>
              <a:rPr lang="hu-HU" b="1" u="sng" dirty="0"/>
              <a:t>adattárház felépítésének megkezdése a konfliktusos területekről: </a:t>
            </a:r>
            <a:endParaRPr lang="hu-HU" b="1" u="sng" dirty="0" smtClean="0"/>
          </a:p>
          <a:p>
            <a:pPr marL="0" lvl="0" indent="0">
              <a:buNone/>
            </a:pPr>
            <a:r>
              <a:rPr lang="hu-HU" dirty="0" smtClean="0"/>
              <a:t>     - KSH</a:t>
            </a:r>
            <a:r>
              <a:rPr lang="hu-HU" dirty="0"/>
              <a:t>, </a:t>
            </a:r>
            <a:r>
              <a:rPr lang="hu-HU" dirty="0" err="1"/>
              <a:t>TeiR</a:t>
            </a:r>
            <a:r>
              <a:rPr lang="hu-HU" dirty="0"/>
              <a:t> adatbázisok áttekintése, adatok </a:t>
            </a:r>
            <a:r>
              <a:rPr lang="hu-HU" dirty="0" smtClean="0"/>
              <a:t>másodelemzése;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fellelhető </a:t>
            </a:r>
            <a:r>
              <a:rPr lang="hu-HU" dirty="0"/>
              <a:t>egyéb adatbázisok (önkormányzati, megyei, regionális) </a:t>
            </a:r>
            <a:r>
              <a:rPr lang="hu-HU" dirty="0" smtClean="0"/>
              <a:t>beszerzése;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társadalominformatikai </a:t>
            </a:r>
            <a:r>
              <a:rPr lang="hu-HU" dirty="0"/>
              <a:t>térkép készítése az adatokból.</a:t>
            </a:r>
          </a:p>
          <a:p>
            <a:pPr marL="0" lvl="0" indent="0">
              <a:buNone/>
            </a:pPr>
            <a:r>
              <a:rPr lang="hu-HU" dirty="0" smtClean="0"/>
              <a:t>2. </a:t>
            </a:r>
            <a:r>
              <a:rPr lang="hu-HU" b="1" u="sng" dirty="0" smtClean="0"/>
              <a:t>Nagymintás </a:t>
            </a:r>
            <a:r>
              <a:rPr lang="hu-HU" b="1" u="sng" dirty="0"/>
              <a:t>kvantitatív kérdőíves kutatás első hulláma a társadalmi konfliktusok természetének megértésére</a:t>
            </a:r>
            <a:r>
              <a:rPr lang="hu-HU" dirty="0"/>
              <a:t>: </a:t>
            </a:r>
            <a:endParaRPr lang="hu-HU" dirty="0" smtClean="0"/>
          </a:p>
          <a:p>
            <a:pPr marL="0" lvl="0" indent="0">
              <a:buNone/>
            </a:pPr>
            <a:r>
              <a:rPr lang="hu-HU" dirty="0" smtClean="0"/>
              <a:t>     - 50 </a:t>
            </a:r>
            <a:r>
              <a:rPr lang="hu-HU" dirty="0"/>
              <a:t>település kiválasztása a </a:t>
            </a:r>
            <a:r>
              <a:rPr lang="hu-HU" dirty="0" smtClean="0"/>
              <a:t>régióban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- 1000 </a:t>
            </a:r>
            <a:r>
              <a:rPr lang="hu-HU" dirty="0"/>
              <a:t>fős minta </a:t>
            </a:r>
            <a:r>
              <a:rPr lang="hu-HU" dirty="0" smtClean="0"/>
              <a:t>kialakítása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a </a:t>
            </a:r>
            <a:r>
              <a:rPr lang="hu-HU" dirty="0"/>
              <a:t>kérdőív kialakítása, </a:t>
            </a:r>
            <a:r>
              <a:rPr lang="hu-HU" dirty="0" smtClean="0"/>
              <a:t>tesztelése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kérdezőbiztosok </a:t>
            </a:r>
            <a:r>
              <a:rPr lang="hu-HU" dirty="0"/>
              <a:t>toborzása, </a:t>
            </a:r>
            <a:r>
              <a:rPr lang="hu-HU" dirty="0" smtClean="0"/>
              <a:t>felkészítése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a </a:t>
            </a:r>
            <a:r>
              <a:rPr lang="hu-HU" dirty="0"/>
              <a:t>kérőív </a:t>
            </a:r>
            <a:r>
              <a:rPr lang="hu-HU" dirty="0" smtClean="0"/>
              <a:t>lekérdezés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SPSS </a:t>
            </a:r>
            <a:r>
              <a:rPr lang="hu-HU" dirty="0"/>
              <a:t>adat file </a:t>
            </a:r>
            <a:r>
              <a:rPr lang="hu-HU" dirty="0" smtClean="0"/>
              <a:t>elkészítése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az </a:t>
            </a:r>
            <a:r>
              <a:rPr lang="hu-HU" dirty="0"/>
              <a:t>adatok kódolása, adatbevitel, </a:t>
            </a:r>
            <a:r>
              <a:rPr lang="hu-HU" dirty="0" smtClean="0"/>
              <a:t>adat-tisztítás</a:t>
            </a:r>
          </a:p>
          <a:p>
            <a:pPr marL="0" lvl="0" indent="0">
              <a:buNone/>
            </a:pPr>
            <a:r>
              <a:rPr lang="hu-HU" dirty="0"/>
              <a:t> </a:t>
            </a:r>
            <a:r>
              <a:rPr lang="hu-HU" dirty="0" smtClean="0"/>
              <a:t>    - táblatervek</a:t>
            </a:r>
            <a:r>
              <a:rPr lang="hu-HU" dirty="0"/>
              <a:t>, elemzés </a:t>
            </a:r>
          </a:p>
          <a:p>
            <a:pPr marL="0" lvl="0" indent="0">
              <a:buNone/>
            </a:pPr>
            <a:r>
              <a:rPr lang="hu-HU" dirty="0" smtClean="0"/>
              <a:t>3. Adattárház </a:t>
            </a:r>
            <a:r>
              <a:rPr lang="hu-HU" dirty="0"/>
              <a:t>bővítésének első hulláma:</a:t>
            </a:r>
          </a:p>
          <a:p>
            <a:pPr marL="0" lvl="0" indent="0">
              <a:buNone/>
            </a:pPr>
            <a:r>
              <a:rPr lang="hu-HU" dirty="0" smtClean="0"/>
              <a:t>     - az </a:t>
            </a:r>
            <a:r>
              <a:rPr lang="hu-HU" dirty="0"/>
              <a:t>adattárház bővítése, feltöltése a kérdezés első hullámának adataival</a:t>
            </a:r>
          </a:p>
          <a:p>
            <a:pPr marL="0" lvl="0" indent="0">
              <a:buNone/>
            </a:pPr>
            <a:r>
              <a:rPr lang="hu-HU" dirty="0" smtClean="0"/>
              <a:t>     - a </a:t>
            </a:r>
            <a:r>
              <a:rPr lang="hu-HU" dirty="0"/>
              <a:t>társadalominformatikai térkép fejlesztése</a:t>
            </a:r>
            <a:endParaRPr lang="hu-HU" sz="2800" dirty="0"/>
          </a:p>
          <a:p>
            <a:pPr marL="0" indent="0">
              <a:buNone/>
            </a:pPr>
            <a:r>
              <a:rPr lang="hu-HU" dirty="0" smtClean="0"/>
              <a:t>4. Nagymintás </a:t>
            </a:r>
            <a:r>
              <a:rPr lang="hu-HU" dirty="0"/>
              <a:t>kvantitatív kérdőíves kutatás második hulláma:</a:t>
            </a:r>
            <a:endParaRPr lang="hu-HU" sz="2800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- a </a:t>
            </a:r>
            <a:r>
              <a:rPr lang="hu-HU" dirty="0"/>
              <a:t>projekt futamidejének második évének elején az 1000 fős lakossági mintán a kérdőíves felmérés megismétlése</a:t>
            </a:r>
            <a:endParaRPr lang="hu-HU" sz="2800" dirty="0"/>
          </a:p>
          <a:p>
            <a:pPr marL="0" indent="0">
              <a:buNone/>
            </a:pPr>
            <a:r>
              <a:rPr lang="hu-HU" dirty="0"/>
              <a:t>5. A kérdőíves kutatás második hullámának adataival az adattárház bővítésének harmadik hulláma.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0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1000 lakosra viszonyított bűnesetek száma </a:t>
            </a:r>
            <a:r>
              <a:rPr lang="hu-HU" dirty="0"/>
              <a:t>2011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268045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>
            <a:normAutofit/>
          </a:bodyPr>
          <a:lstStyle/>
          <a:p>
            <a:r>
              <a:rPr lang="hu-HU" dirty="0"/>
              <a:t>1000 lakosra viszonyított </a:t>
            </a:r>
            <a:r>
              <a:rPr lang="hu-HU" dirty="0" smtClean="0"/>
              <a:t>bűnelkövetők száma </a:t>
            </a:r>
            <a:r>
              <a:rPr lang="hu-HU" dirty="0"/>
              <a:t>2011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73119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936104"/>
          </a:xfrm>
        </p:spPr>
        <p:txBody>
          <a:bodyPr/>
          <a:lstStyle/>
          <a:p>
            <a:r>
              <a:rPr lang="hu-HU" dirty="0" smtClean="0"/>
              <a:t>Egy bűnelkövetőre jutó bűnesetek száma </a:t>
            </a:r>
            <a:r>
              <a:rPr lang="hu-HU" dirty="0"/>
              <a:t>2011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392779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</a:t>
            </a:r>
            <a:r>
              <a:rPr lang="hu-HU" sz="2800" dirty="0" smtClean="0"/>
              <a:t>támogatta.</a:t>
            </a:r>
          </a:p>
          <a:p>
            <a:pPr algn="ctr"/>
            <a:r>
              <a:rPr lang="hu-HU" sz="2800" dirty="0" smtClean="0"/>
              <a:t>A </a:t>
            </a:r>
            <a:r>
              <a:rPr lang="hu-HU" sz="2800" dirty="0"/>
              <a:t>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283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KÖSZÖnjük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sz="1800" dirty="0"/>
              <a:t>A munkacsoport feladatainak 1. lépése a projekt kezdetével indult és </a:t>
            </a:r>
            <a:r>
              <a:rPr lang="hu-HU" sz="1800" dirty="0" smtClean="0"/>
              <a:t>júniusig tart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Ennek keretében 3 lépésben jutunk el az adattárház kialakításához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dirty="0"/>
              <a:t>Először az Észak-magyarországi régió 28 kistérségében – Borsod-Abaúj-Zemplén 15 db, Heves 7 db, Nógrád 6 db – három időpontra vonatkozóan – 2001, 2011, 2016 – gyűjtöttünk adatokat, illetve készítettünk hozzájuk tematikus társadalominformatikai térképeket</a:t>
            </a:r>
            <a:r>
              <a:rPr lang="hu-HU" dirty="0" smtClean="0"/>
              <a:t>.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Jelenleg az Észak-magyarországi régió 610 településéből – Borsod-Abaúj-Zemplén 358 db, Heves 121 db, Nógrád 131 db – kiválasztott 50 településre vonatkozóan 3 időpontból – 2001, 2011, 2016 – gyűjtünk adatokat. </a:t>
            </a:r>
            <a:endParaRPr lang="hu-HU" dirty="0" smtClean="0"/>
          </a:p>
          <a:p>
            <a:pPr marL="0" lvl="0" indent="0">
              <a:buNone/>
            </a:pPr>
            <a:endParaRPr lang="hu-HU" dirty="0"/>
          </a:p>
          <a:p>
            <a:pPr lvl="0"/>
            <a:r>
              <a:rPr lang="hu-HU" dirty="0"/>
              <a:t>Végül öt kiválasztott településen az elmúlt tizenöt évre visszamenően gyűjtünk </a:t>
            </a:r>
            <a:r>
              <a:rPr lang="hu-HU" dirty="0" smtClean="0"/>
              <a:t>adatokat (Fulókércs, Bükkszentkereszt, Kistokaj, Ózd, Sátoraljaújhely).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0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/>
              <a:t>az Észak-Magyarországi régió kistérségeiből 2001, 2011, 2016 vonatkozásában az alábbi mutatókat gyűjtöttük össze az adattárházba: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hu-HU" dirty="0" smtClean="0"/>
              <a:t>Demográfiai kérdések: 	</a:t>
            </a:r>
          </a:p>
          <a:p>
            <a:pPr marL="0" indent="0">
              <a:buNone/>
            </a:pPr>
            <a:r>
              <a:rPr lang="hu-HU" dirty="0" smtClean="0"/>
              <a:t>   - lakónépesség az év végén</a:t>
            </a:r>
          </a:p>
          <a:p>
            <a:pPr marL="0" indent="0">
              <a:buNone/>
            </a:pPr>
            <a:r>
              <a:rPr lang="hu-HU" dirty="0" smtClean="0"/>
              <a:t>   - a népesség három korcsoportja</a:t>
            </a:r>
          </a:p>
          <a:p>
            <a:pPr marL="0" indent="0">
              <a:buNone/>
            </a:pPr>
            <a:r>
              <a:rPr lang="hu-HU" dirty="0" smtClean="0"/>
              <a:t>   - a népesség nemek szerint</a:t>
            </a:r>
          </a:p>
          <a:p>
            <a:pPr marL="0" indent="0">
              <a:buNone/>
            </a:pPr>
            <a:r>
              <a:rPr lang="hu-HU" dirty="0" smtClean="0"/>
              <a:t>   - a népesség családi állapota</a:t>
            </a:r>
          </a:p>
          <a:p>
            <a:pPr marL="0" indent="0">
              <a:buNone/>
            </a:pPr>
            <a:r>
              <a:rPr lang="hu-HU" dirty="0" smtClean="0"/>
              <a:t>   - vándorlási egyenleg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r>
              <a:rPr lang="hu-HU" dirty="0" smtClean="0"/>
              <a:t>Magánéleti - társas kérdések:</a:t>
            </a:r>
          </a:p>
          <a:p>
            <a:pPr marL="0" indent="0">
              <a:buNone/>
            </a:pPr>
            <a:r>
              <a:rPr lang="hu-HU" dirty="0" smtClean="0"/>
              <a:t>   - háztartásszám</a:t>
            </a:r>
          </a:p>
          <a:p>
            <a:pPr marL="0" indent="0">
              <a:buNone/>
            </a:pPr>
            <a:r>
              <a:rPr lang="hu-HU" dirty="0" smtClean="0"/>
              <a:t>   - a családok gyerekszáma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r>
              <a:rPr lang="hu-HU" dirty="0" smtClean="0"/>
              <a:t>Területi - lakóhelyi kérdések:</a:t>
            </a:r>
          </a:p>
          <a:p>
            <a:pPr marL="0" indent="0">
              <a:buNone/>
            </a:pPr>
            <a:r>
              <a:rPr lang="hu-HU" dirty="0" smtClean="0"/>
              <a:t>   - a lakások/házak építési ideje (komfortfokozat, szobaszám)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r>
              <a:rPr lang="hu-HU" dirty="0" smtClean="0"/>
              <a:t>Hatalmi - intézményi kérdések (oktatás, egészségügy, munkaerő, politika):</a:t>
            </a:r>
          </a:p>
          <a:p>
            <a:pPr marL="0" indent="0">
              <a:buNone/>
            </a:pPr>
            <a:r>
              <a:rPr lang="hu-HU" dirty="0" smtClean="0"/>
              <a:t>   - oktatási intézmények</a:t>
            </a:r>
          </a:p>
          <a:p>
            <a:pPr marL="0" indent="0">
              <a:buNone/>
            </a:pPr>
            <a:r>
              <a:rPr lang="hu-HU" dirty="0" smtClean="0"/>
              <a:t>   - hátrányos helyzetűek </a:t>
            </a:r>
          </a:p>
          <a:p>
            <a:pPr marL="0" indent="0">
              <a:buNone/>
            </a:pPr>
            <a:r>
              <a:rPr lang="hu-HU" dirty="0" smtClean="0"/>
              <a:t>   - háziorvosok</a:t>
            </a:r>
          </a:p>
          <a:p>
            <a:pPr marL="0" indent="0">
              <a:buNone/>
            </a:pPr>
            <a:r>
              <a:rPr lang="hu-HU" dirty="0" smtClean="0"/>
              <a:t>   - szociális ellátás, gyermekjóléti alapellátás</a:t>
            </a:r>
          </a:p>
          <a:p>
            <a:pPr marL="0" indent="0">
              <a:buNone/>
            </a:pPr>
            <a:r>
              <a:rPr lang="hu-HU" dirty="0" smtClean="0"/>
              <a:t>   - munkanélküliségi ráta</a:t>
            </a:r>
          </a:p>
          <a:p>
            <a:pPr marL="0" indent="0">
              <a:buNone/>
            </a:pPr>
            <a:r>
              <a:rPr lang="hu-HU" dirty="0" smtClean="0"/>
              <a:t>   - közmunka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Bűnözés – állampolgári konfliktusok: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- bűnelkövetők száma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- bűnesetek száma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18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260648"/>
            <a:ext cx="8238811" cy="1008112"/>
          </a:xfrm>
        </p:spPr>
        <p:txBody>
          <a:bodyPr>
            <a:noAutofit/>
          </a:bodyPr>
          <a:lstStyle/>
          <a:p>
            <a:r>
              <a:rPr lang="hu-HU" sz="1800" dirty="0" smtClean="0"/>
              <a:t>A 61 település </a:t>
            </a:r>
            <a:r>
              <a:rPr lang="hu-HU" sz="1800" dirty="0"/>
              <a:t>kiválasztása, egyszerű véletlen </a:t>
            </a:r>
            <a:r>
              <a:rPr lang="hu-HU" sz="1800" dirty="0" smtClean="0"/>
              <a:t>módszerrel </a:t>
            </a:r>
            <a:r>
              <a:rPr lang="hu-HU" sz="1800" dirty="0"/>
              <a:t>történt</a:t>
            </a:r>
            <a:r>
              <a:rPr lang="hu-HU" sz="1800" dirty="0" smtClean="0"/>
              <a:t>: </a:t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5184576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Borsod-Abaúj-Zemplén megye: 358 db település összesen, 10%-os minta, azaz 36 db település – 16 db járási székhely + 20 db: amiből 8 db 500 fő alatti, 4 db 500-999 fő közötti, 4 db 1000-1999 fő közötti, 3 db 2000-4999 fő közötti és 1db 5000 fő feletti.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4" t="2202" r="5210" b="-1001"/>
          <a:stretch/>
        </p:blipFill>
        <p:spPr bwMode="auto">
          <a:xfrm>
            <a:off x="282352" y="3429000"/>
            <a:ext cx="4752527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209726" y="1340768"/>
            <a:ext cx="3477073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smtClean="0"/>
              <a:t>Heves megye: 121 db település összesen, 10%-os minta, azaz12 db település – 7 db járási székhely + 5 db: amiből 1 db 500 fő alatti, 1 db 500-999 fő közötti, 2 db 1000-1999 fő közötti, 1 db 2000-4999 fő közötti és 0 db 5000 fő feletti.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6" name="Kép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2" t="3393" r="1554"/>
          <a:stretch/>
        </p:blipFill>
        <p:spPr bwMode="auto">
          <a:xfrm>
            <a:off x="4427984" y="3897052"/>
            <a:ext cx="453650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2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1296144"/>
          </a:xfrm>
        </p:spPr>
        <p:txBody>
          <a:bodyPr>
            <a:noAutofit/>
          </a:bodyPr>
          <a:lstStyle/>
          <a:p>
            <a:r>
              <a:rPr lang="hu-HU" sz="1800" dirty="0"/>
              <a:t>a</a:t>
            </a:r>
            <a:r>
              <a:rPr lang="hu-HU" sz="1800" dirty="0" smtClean="0"/>
              <a:t> 61 település </a:t>
            </a:r>
            <a:r>
              <a:rPr lang="hu-HU" sz="1800" dirty="0"/>
              <a:t>kiválasztása, egyszerű véletlen módszerrel történt: </a:t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4968552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Nógrád megye: 131 db település összesen, 10%-os minta, azaz 13 db település – 6 db járási </a:t>
            </a:r>
            <a:r>
              <a:rPr lang="hu-HU" sz="1800" dirty="0" smtClean="0"/>
              <a:t>székhely </a:t>
            </a:r>
            <a:r>
              <a:rPr lang="hu-HU" sz="1800" dirty="0"/>
              <a:t>+ 7 </a:t>
            </a:r>
            <a:r>
              <a:rPr lang="hu-HU" sz="1800" dirty="0" smtClean="0"/>
              <a:t>db: </a:t>
            </a:r>
            <a:r>
              <a:rPr lang="hu-HU" sz="1800" dirty="0"/>
              <a:t>amiből 2 db 500 fő alatti, 3 db 500-999 fő közötti, 2 db 1000-1999 fő közötti, 0 db 2000-4999 fő közötti és 0 db 5000 fő feletti.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2" t="3393" r="1554"/>
          <a:stretch/>
        </p:blipFill>
        <p:spPr bwMode="auto">
          <a:xfrm>
            <a:off x="160117" y="3284984"/>
            <a:ext cx="414563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932" y="2420888"/>
            <a:ext cx="48891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Autofit/>
          </a:bodyPr>
          <a:lstStyle/>
          <a:p>
            <a:r>
              <a:rPr lang="hu-HU" sz="1800" dirty="0"/>
              <a:t>Mindezek alapján az adattárházba kiválasztásra került települések listája: </a:t>
            </a:r>
            <a:br>
              <a:rPr lang="hu-HU" sz="1800" dirty="0"/>
            </a:br>
            <a:endParaRPr lang="hu-HU" sz="1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392296"/>
              </p:ext>
            </p:extLst>
          </p:nvPr>
        </p:nvGraphicFramePr>
        <p:xfrm>
          <a:off x="611560" y="1484782"/>
          <a:ext cx="7920880" cy="5169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Cigánd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Szikszó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Rakaca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Gyöngyös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Salgótarján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Edelény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Tiszaújváros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Telkibánya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Hatvan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Szécsény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Encs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Tokaj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Bánréve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Heves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Hollókő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Gönc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Alsótelekes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Olaszliszka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Pétervására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Kozárd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Kazincbarcika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Dámóc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Pálháza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Bükkszentmárton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Bánk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Mezőcsát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Felsőberecki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Bükkszentkereszt</a:t>
                      </a:r>
                      <a:endParaRPr lang="hu-H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Aldebrő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Becske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Mezőkövesd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Gömörszőlős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Rudabánya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Szihalom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Szanda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Miskolc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Fulókércs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Szendrő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Szilvásvárad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Kazár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Ózd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Teresztenye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Kistokaj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Tiszanána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Mátraverebély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Putnok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Uppony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Felsőzsolca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Balassagyarmat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Fulókércs</a:t>
                      </a: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Sárospatak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Zalkod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Bélapátfalva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Bátonyterenye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Sátoraljaújhely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Baktakék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Eger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Pásztó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Szerencs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Nagycsécs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Füzesabony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Rétság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1368152"/>
          </a:xfrm>
        </p:spPr>
        <p:txBody>
          <a:bodyPr>
            <a:noAutofit/>
          </a:bodyPr>
          <a:lstStyle/>
          <a:p>
            <a:r>
              <a:rPr lang="hu-HU" sz="1800" dirty="0"/>
              <a:t>A térképi megjelenítéshez a társadalominformatikai keretrendszer első lépésében a következő mutatókból származtatott adatokat használtuk fel: </a:t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u-HU" sz="2900" dirty="0"/>
              <a:t>Lakónépesség számának változása (2001-2016) Borsod-Abaúj-Zemplén-megye járási szint</a:t>
            </a:r>
          </a:p>
          <a:p>
            <a:pPr lvl="0"/>
            <a:r>
              <a:rPr lang="hu-HU" sz="2900" dirty="0"/>
              <a:t>Lakónépesség számának változása (2001-2016) Nógrád megye járási szint</a:t>
            </a:r>
          </a:p>
          <a:p>
            <a:pPr lvl="0"/>
            <a:r>
              <a:rPr lang="hu-HU" sz="2900" dirty="0"/>
              <a:t>Lakónépesség számának változása (2001-2016) Heves megye járási szint</a:t>
            </a:r>
          </a:p>
          <a:p>
            <a:pPr lvl="0"/>
            <a:r>
              <a:rPr lang="hu-HU" sz="2900" dirty="0"/>
              <a:t>Nyilvántartott álláskeresők száma (2001, 2011, 2016) három megyére járási szint</a:t>
            </a:r>
          </a:p>
          <a:p>
            <a:pPr lvl="0"/>
            <a:r>
              <a:rPr lang="hu-HU" sz="2900" dirty="0"/>
              <a:t>Lakónépesség száma az év végén (2001) települési szint</a:t>
            </a:r>
          </a:p>
          <a:p>
            <a:pPr lvl="0"/>
            <a:r>
              <a:rPr lang="hu-HU" sz="2900" dirty="0"/>
              <a:t>Lakónépesség száma az év végén (2011, bázisviszonyszám, bázisév: 2001)</a:t>
            </a:r>
          </a:p>
          <a:p>
            <a:pPr lvl="0"/>
            <a:r>
              <a:rPr lang="hu-HU" sz="2900" dirty="0"/>
              <a:t>Lakónépesség száma az év végén (2016, bázisviszonyszám, bázisév: 2001)</a:t>
            </a:r>
          </a:p>
          <a:p>
            <a:pPr lvl="0"/>
            <a:r>
              <a:rPr lang="hu-HU" sz="2900" dirty="0"/>
              <a:t>Nyilvántartott álláskeresők száma összesen (fő) (2001) települési szint</a:t>
            </a:r>
          </a:p>
          <a:p>
            <a:pPr lvl="0"/>
            <a:r>
              <a:rPr lang="hu-HU" sz="2900" dirty="0"/>
              <a:t>Nyilvántartott álláskeresők száma összesen (fő) (2011, bázisviszonyszám, bázisév: 2001)</a:t>
            </a:r>
          </a:p>
          <a:p>
            <a:pPr lvl="0"/>
            <a:r>
              <a:rPr lang="hu-HU" sz="2900" dirty="0"/>
              <a:t>Nyilvántartott álláskeresők száma összesen (fő) (2016, bázisviszonyszám, bázisév: 2001)</a:t>
            </a:r>
          </a:p>
          <a:p>
            <a:pPr lvl="0"/>
            <a:r>
              <a:rPr lang="hu-HU" sz="2900" dirty="0"/>
              <a:t>Lakónépességből a 0-14 évesek száma az év végén (fő), Lakónépességből a 65 éves és idősebbek száma az év végén (fő) öregedési index települési </a:t>
            </a:r>
            <a:r>
              <a:rPr lang="hu-HU" sz="2900" dirty="0" smtClean="0"/>
              <a:t>szint</a:t>
            </a:r>
          </a:p>
          <a:p>
            <a:pPr lvl="0"/>
            <a:r>
              <a:rPr lang="hu-HU" sz="2900" dirty="0" smtClean="0"/>
              <a:t>Bűnesetek száma 1000 főre (2011) települési szint</a:t>
            </a:r>
          </a:p>
          <a:p>
            <a:pPr lvl="0"/>
            <a:r>
              <a:rPr lang="hu-HU" sz="2900" dirty="0" smtClean="0"/>
              <a:t>Bűnelkövetők száma 1000 főre (2011) települési szint</a:t>
            </a:r>
          </a:p>
          <a:p>
            <a:pPr lvl="0"/>
            <a:r>
              <a:rPr lang="hu-HU" sz="2900" dirty="0" smtClean="0"/>
              <a:t>Egy bűnelkövetőre jutó bűnesetek száma (2011) települési szint</a:t>
            </a:r>
          </a:p>
          <a:p>
            <a:pPr lvl="0"/>
            <a:r>
              <a:rPr lang="hu-HU" sz="2900" dirty="0" smtClean="0"/>
              <a:t>Vándorlási egyenleg 1000 lakosra (2011) települési szint</a:t>
            </a:r>
            <a:endParaRPr lang="hu-HU" sz="29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87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Néhány gondolat a bűnözési térképek kialakításához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7731"/>
            <a:ext cx="8229600" cy="2188840"/>
          </a:xfrm>
        </p:spPr>
        <p:txBody>
          <a:bodyPr>
            <a:normAutofit/>
          </a:bodyPr>
          <a:lstStyle/>
          <a:p>
            <a:r>
              <a:rPr lang="hu-HU" sz="1800" dirty="0"/>
              <a:t>ha a népesség </a:t>
            </a:r>
            <a:r>
              <a:rPr lang="hu-HU" sz="1800" dirty="0" smtClean="0"/>
              <a:t>összetételétől (demográfiai, iskolai végzettség szerinti, etnikai stb.) elvonatkoztatunk</a:t>
            </a:r>
            <a:r>
              <a:rPr lang="hu-HU" sz="1800" dirty="0"/>
              <a:t>, akkor is nyilvánvaló, hogy a megélhetéshez szükséges anyagi javak korlátozottsága is magában hordozza a bűnelkövetővé válás </a:t>
            </a:r>
            <a:r>
              <a:rPr lang="hu-HU" sz="1800" dirty="0" smtClean="0"/>
              <a:t>lehetőségét</a:t>
            </a:r>
          </a:p>
          <a:p>
            <a:r>
              <a:rPr lang="hu-HU" sz="1800" dirty="0" smtClean="0"/>
              <a:t>a </a:t>
            </a:r>
            <a:r>
              <a:rPr lang="hu-HU" sz="1800" dirty="0"/>
              <a:t>bűncselekmények nagy </a:t>
            </a:r>
            <a:r>
              <a:rPr lang="hu-HU" sz="1800" dirty="0" smtClean="0"/>
              <a:t>részét, </a:t>
            </a:r>
            <a:r>
              <a:rPr lang="hu-HU" sz="1800" dirty="0"/>
              <a:t>mintegy 80-85%-</a:t>
            </a:r>
            <a:r>
              <a:rPr lang="hu-HU" sz="1800" dirty="0" smtClean="0"/>
              <a:t>át, </a:t>
            </a:r>
            <a:r>
              <a:rPr lang="hu-HU" sz="1800" dirty="0"/>
              <a:t>az anyagi haszonszerzés </a:t>
            </a:r>
            <a:r>
              <a:rPr lang="hu-HU" sz="1800" dirty="0" smtClean="0"/>
              <a:t>motiválja, ami erős konfliktus az elkövető és a károsult között</a:t>
            </a:r>
          </a:p>
          <a:p>
            <a:endParaRPr lang="hu-HU" sz="1800" dirty="0"/>
          </a:p>
        </p:txBody>
      </p:sp>
      <p:pic>
        <p:nvPicPr>
          <p:cNvPr id="4" name="Kép 3" descr="2006_bcsk_országoan+Bp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492809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6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940</Words>
  <Application>Microsoft Office PowerPoint</Application>
  <PresentationFormat>Diavetítés a képernyőre (4:3 oldalarány)</PresentationFormat>
  <Paragraphs>225</Paragraphs>
  <Slides>24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Office-téma</vt:lpstr>
      <vt:lpstr>A társadalmi konfliktusok statisztikai alátámasztása és térbeli megjelenítése  Siskáné Dr. szilasi Beáta – Vadnai Péter </vt:lpstr>
      <vt:lpstr>A projekthez kapcsolódóan létrejött egy statisztikai munkacsoport, melynek feladatai időrendben az alábbiak: </vt:lpstr>
      <vt:lpstr>A munkacsoport feladatainak 1. lépése a projekt kezdetével indult és júniusig tart</vt:lpstr>
      <vt:lpstr>az Észak-Magyarországi régió kistérségeiből 2001, 2011, 2016 vonatkozásában az alábbi mutatókat gyűjtöttük össze az adattárházba:</vt:lpstr>
      <vt:lpstr>A 61 település kiválasztása, egyszerű véletlen módszerrel történt:   </vt:lpstr>
      <vt:lpstr>a 61 település kiválasztása, egyszerű véletlen módszerrel történt:  </vt:lpstr>
      <vt:lpstr>Mindezek alapján az adattárházba kiválasztásra került települések listája:  </vt:lpstr>
      <vt:lpstr>A térképi megjelenítéshez a társadalominformatikai keretrendszer első lépésében a következő mutatókból származtatott adatokat használtuk fel:  </vt:lpstr>
      <vt:lpstr>Néhány gondolat a bűnözési térképek kialakításához</vt:lpstr>
      <vt:lpstr>A társadalominformatikai adatbázis település szintű alapadatai :</vt:lpstr>
      <vt:lpstr>A település szintű poligonos adatbázis adattáblájának kivágata</vt:lpstr>
      <vt:lpstr>Magyarország Megyei szintű migrációs szándék index térképe</vt:lpstr>
      <vt:lpstr>Átlagbérek és a külföldön élő magyarok száma</vt:lpstr>
      <vt:lpstr>  A társadalominformatikai adatbázis és keretrendszer alapján szerkesztett térképek:   </vt:lpstr>
      <vt:lpstr>  A társadalominformatikai adatbázis és keretrendszer alapján szerkesztett térképek:   </vt:lpstr>
      <vt:lpstr>  A társadalominformatikai adatbázis és keretrendszer alapján szerkesztett térképek:   </vt:lpstr>
      <vt:lpstr>  A társadalominformatikai adatbázis és keretrendszer alapján szerkesztett térképek:   </vt:lpstr>
      <vt:lpstr>  A társadalominformatikai adatbázis és keretrendszer alapján szerkesztett térképek:   </vt:lpstr>
      <vt:lpstr>1000 lakosra viszonyított vándorlási mérleg 2011</vt:lpstr>
      <vt:lpstr>1000 lakosra viszonyított bűnesetek száma 2011</vt:lpstr>
      <vt:lpstr>1000 lakosra viszonyított bűnelkövetők száma 2011</vt:lpstr>
      <vt:lpstr>Egy bűnelkövetőre jutó bűnesetek száma 2011</vt:lpstr>
      <vt:lpstr>Köszönetnyilvánítás</vt:lpstr>
      <vt:lpstr>KÖSZÖnjük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Windows User</cp:lastModifiedBy>
  <cp:revision>78</cp:revision>
  <dcterms:created xsi:type="dcterms:W3CDTF">2014-03-03T11:13:53Z</dcterms:created>
  <dcterms:modified xsi:type="dcterms:W3CDTF">2020-05-08T12:21:51Z</dcterms:modified>
</cp:coreProperties>
</file>