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8" r:id="rId1"/>
    <p:sldMasterId id="2147483671" r:id="rId2"/>
  </p:sldMasterIdLst>
  <p:notesMasterIdLst>
    <p:notesMasterId r:id="rId14"/>
  </p:notesMasterIdLst>
  <p:sldIdLst>
    <p:sldId id="280" r:id="rId3"/>
    <p:sldId id="281" r:id="rId4"/>
    <p:sldId id="261" r:id="rId5"/>
    <p:sldId id="282" r:id="rId6"/>
    <p:sldId id="272" r:id="rId7"/>
    <p:sldId id="274" r:id="rId8"/>
    <p:sldId id="277" r:id="rId9"/>
    <p:sldId id="285" r:id="rId10"/>
    <p:sldId id="283" r:id="rId11"/>
    <p:sldId id="260" r:id="rId12"/>
    <p:sldId id="258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5758FB7-9AC5-4552-8A53-C91805E547FA}" styleName="Téma alapján készült stílus 1 – 5. jelölőszín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2D5ABB26-0587-4C30-8999-92F81FD0307C}" styleName="Stílus és rács nélkül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012ECD-51FC-41F1-AA8D-1B2483CD663E}" styleName="Világos stílus 2 – 1. jelölőszín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D113A9D2-9D6B-4929-AA2D-F23B5EE8CBE7}" styleName="Téma alapján készült stílus 2 – 1. jelölőszín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 snapToObjects="1">
      <p:cViewPr varScale="1">
        <p:scale>
          <a:sx n="110" d="100"/>
          <a:sy n="110" d="100"/>
        </p:scale>
        <p:origin x="-1644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Objects="1">
      <p:cViewPr varScale="1">
        <p:scale>
          <a:sx n="86" d="100"/>
          <a:sy n="86" d="100"/>
        </p:scale>
        <p:origin x="3786" y="78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1230F8-2015-46AC-9C15-B08EDE877F5D}" type="datetimeFigureOut">
              <a:rPr lang="hu-HU" smtClean="0"/>
              <a:pPr/>
              <a:t>2018.06.04.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A5C11E-540C-488B-B718-84796C0B45F1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="" xmlns:p14="http://schemas.microsoft.com/office/powerpoint/2010/main" val="40365856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 defTabSz="457200" rtl="0"/>
            <a:fld id="{CDA5C11E-540C-488B-B718-84796C0B45F1}" type="slidenum">
              <a:rPr lang="hu-HU" sz="1200" kern="1200">
                <a:solidFill>
                  <a:prstClr val="black"/>
                </a:solidFill>
                <a:latin typeface="Calibri"/>
                <a:ea typeface="+mn-ea"/>
                <a:cs typeface="+mn-cs"/>
              </a:rPr>
              <a:pPr algn="r" defTabSz="457200" rtl="0"/>
              <a:t>1</a:t>
            </a:fld>
            <a:endParaRPr lang="hu-HU" sz="1200" kern="1200">
              <a:solidFill>
                <a:prstClr val="black"/>
              </a:solidFill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123891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A5C11E-540C-488B-B718-84796C0B45F1}" type="slidenum">
              <a:rPr lang="hu-HU" smtClean="0"/>
              <a:pPr/>
              <a:t>11</a:t>
            </a:fld>
            <a:endParaRPr lang="hu-HU"/>
          </a:p>
        </p:txBody>
      </p:sp>
    </p:spTree>
    <p:extLst>
      <p:ext uri="{BB962C8B-B14F-4D97-AF65-F5344CB8AC3E}">
        <p14:creationId xmlns="" xmlns:p14="http://schemas.microsoft.com/office/powerpoint/2010/main" val="41123891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05FFA-4383-4574-9830-A5FF25BE8406}" type="datetimeFigureOut">
              <a:rPr lang="hu-HU" smtClean="0"/>
              <a:pPr/>
              <a:t>2018.06.04.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ECFDF-B4B8-4D79-9C23-DD008FAF0A0B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7" name="Cím 1"/>
          <p:cNvSpPr txBox="1">
            <a:spLocks/>
          </p:cNvSpPr>
          <p:nvPr userDrawn="1"/>
        </p:nvSpPr>
        <p:spPr>
          <a:xfrm>
            <a:off x="447989" y="44624"/>
            <a:ext cx="4412043" cy="8640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400" b="1" kern="1200" cap="all" baseline="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</p:spTree>
    <p:extLst>
      <p:ext uri="{BB962C8B-B14F-4D97-AF65-F5344CB8AC3E}">
        <p14:creationId xmlns="" xmlns:p14="http://schemas.microsoft.com/office/powerpoint/2010/main" val="38052360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defTabSz="457200" rtl="0"/>
            <a:fld id="{0DD05FFA-4383-4574-9830-A5FF25BE8406}" type="datetimeFigureOut">
              <a:rPr lang="hu-HU" sz="1200" kern="1200">
                <a:solidFill>
                  <a:prstClr val="black">
                    <a:tint val="75000"/>
                  </a:prstClr>
                </a:solidFill>
                <a:latin typeface="Arial"/>
                <a:ea typeface="+mn-ea"/>
                <a:cs typeface="+mn-cs"/>
              </a:rPr>
              <a:pPr algn="l" defTabSz="457200" rtl="0"/>
              <a:t>2018.06.04.</a:t>
            </a:fld>
            <a:endParaRPr lang="hu-HU" sz="1200" kern="1200">
              <a:solidFill>
                <a:prstClr val="black">
                  <a:tint val="75000"/>
                </a:prstClr>
              </a:solidFill>
              <a:latin typeface="Arial"/>
              <a:ea typeface="+mn-ea"/>
              <a:cs typeface="+mn-cs"/>
            </a:endParaRPr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 defTabSz="457200" rtl="0"/>
            <a:endParaRPr lang="hu-HU" sz="1200" kern="1200">
              <a:solidFill>
                <a:prstClr val="black">
                  <a:tint val="75000"/>
                </a:prstClr>
              </a:solidFill>
              <a:latin typeface="Arial"/>
              <a:ea typeface="+mn-ea"/>
              <a:cs typeface="+mn-cs"/>
            </a:endParaRP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defTabSz="457200" rtl="0"/>
            <a:fld id="{774ECFDF-B4B8-4D79-9C23-DD008FAF0A0B}" type="slidenum">
              <a:rPr lang="hu-HU" sz="1200" kern="1200">
                <a:solidFill>
                  <a:prstClr val="black">
                    <a:tint val="75000"/>
                  </a:prstClr>
                </a:solidFill>
                <a:latin typeface="Arial"/>
                <a:ea typeface="+mn-ea"/>
                <a:cs typeface="+mn-cs"/>
              </a:rPr>
              <a:pPr algn="r" defTabSz="457200" rtl="0"/>
              <a:t>‹#›</a:t>
            </a:fld>
            <a:endParaRPr lang="hu-HU" sz="1200" kern="1200">
              <a:solidFill>
                <a:prstClr val="black">
                  <a:tint val="75000"/>
                </a:prstClr>
              </a:solidFill>
              <a:latin typeface="Arial"/>
              <a:ea typeface="+mn-ea"/>
              <a:cs typeface="+mn-cs"/>
            </a:endParaRPr>
          </a:p>
        </p:txBody>
      </p:sp>
      <p:sp>
        <p:nvSpPr>
          <p:cNvPr id="7" name="Cím 1"/>
          <p:cNvSpPr txBox="1">
            <a:spLocks/>
          </p:cNvSpPr>
          <p:nvPr userDrawn="1"/>
        </p:nvSpPr>
        <p:spPr>
          <a:xfrm>
            <a:off x="447989" y="44624"/>
            <a:ext cx="4412043" cy="8640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400" b="1" kern="1200" cap="all" baseline="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hu-HU" smtClean="0">
                <a:solidFill>
                  <a:prstClr val="white"/>
                </a:solidFill>
              </a:rPr>
              <a:t>Mintacím szerkesztése</a:t>
            </a:r>
            <a:endParaRPr lang="hu-H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052360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47989" y="44624"/>
            <a:ext cx="4700075" cy="936104"/>
          </a:xfrm>
        </p:spPr>
        <p:txBody>
          <a:bodyPr>
            <a:normAutofit/>
          </a:bodyPr>
          <a:lstStyle>
            <a:lvl1pPr algn="l">
              <a:defRPr sz="2400"/>
            </a:lvl1pPr>
          </a:lstStyle>
          <a:p>
            <a:r>
              <a:rPr lang="hu-HU" dirty="0" smtClean="0"/>
              <a:t>Mintacím szerkesztése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defTabSz="457200" rtl="0"/>
            <a:fld id="{0DD05FFA-4383-4574-9830-A5FF25BE8406}" type="datetimeFigureOut">
              <a:rPr lang="hu-HU" sz="1200" kern="1200">
                <a:solidFill>
                  <a:prstClr val="black">
                    <a:tint val="75000"/>
                  </a:prstClr>
                </a:solidFill>
                <a:latin typeface="Arial"/>
                <a:ea typeface="+mn-ea"/>
                <a:cs typeface="+mn-cs"/>
              </a:rPr>
              <a:pPr algn="l" defTabSz="457200" rtl="0"/>
              <a:t>2018.06.04.</a:t>
            </a:fld>
            <a:endParaRPr lang="hu-HU" sz="1200" kern="1200">
              <a:solidFill>
                <a:prstClr val="black">
                  <a:tint val="75000"/>
                </a:prstClr>
              </a:solidFill>
              <a:latin typeface="Arial"/>
              <a:ea typeface="+mn-ea"/>
              <a:cs typeface="+mn-cs"/>
            </a:endParaRPr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 defTabSz="457200" rtl="0"/>
            <a:endParaRPr lang="hu-HU" sz="1200" kern="1200">
              <a:solidFill>
                <a:prstClr val="black">
                  <a:tint val="75000"/>
                </a:prstClr>
              </a:solidFill>
              <a:latin typeface="Arial"/>
              <a:ea typeface="+mn-ea"/>
              <a:cs typeface="+mn-cs"/>
            </a:endParaRP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defTabSz="457200" rtl="0"/>
            <a:fld id="{774ECFDF-B4B8-4D79-9C23-DD008FAF0A0B}" type="slidenum">
              <a:rPr lang="hu-HU" sz="1200" kern="1200">
                <a:solidFill>
                  <a:prstClr val="black">
                    <a:tint val="75000"/>
                  </a:prstClr>
                </a:solidFill>
                <a:latin typeface="Arial"/>
                <a:ea typeface="+mn-ea"/>
                <a:cs typeface="+mn-cs"/>
              </a:rPr>
              <a:pPr algn="r" defTabSz="457200" rtl="0"/>
              <a:t>‹#›</a:t>
            </a:fld>
            <a:endParaRPr lang="hu-HU" sz="1200" kern="1200">
              <a:solidFill>
                <a:prstClr val="black">
                  <a:tint val="75000"/>
                </a:prstClr>
              </a:solidFill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296148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defTabSz="457200" rtl="0"/>
            <a:fld id="{0DD05FFA-4383-4574-9830-A5FF25BE8406}" type="datetimeFigureOut">
              <a:rPr lang="hu-HU" sz="1200" kern="1200">
                <a:solidFill>
                  <a:prstClr val="black">
                    <a:tint val="75000"/>
                  </a:prstClr>
                </a:solidFill>
                <a:latin typeface="Arial"/>
                <a:ea typeface="+mn-ea"/>
                <a:cs typeface="+mn-cs"/>
              </a:rPr>
              <a:pPr algn="l" defTabSz="457200" rtl="0"/>
              <a:t>2018.06.04.</a:t>
            </a:fld>
            <a:endParaRPr lang="hu-HU" sz="1200" kern="1200">
              <a:solidFill>
                <a:prstClr val="black">
                  <a:tint val="75000"/>
                </a:prstClr>
              </a:solidFill>
              <a:latin typeface="Arial"/>
              <a:ea typeface="+mn-ea"/>
              <a:cs typeface="+mn-cs"/>
            </a:endParaRPr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 defTabSz="457200" rtl="0"/>
            <a:endParaRPr lang="hu-HU" sz="1200" kern="1200">
              <a:solidFill>
                <a:prstClr val="black">
                  <a:tint val="75000"/>
                </a:prstClr>
              </a:solidFill>
              <a:latin typeface="Arial"/>
              <a:ea typeface="+mn-ea"/>
              <a:cs typeface="+mn-cs"/>
            </a:endParaRP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defTabSz="457200" rtl="0"/>
            <a:fld id="{774ECFDF-B4B8-4D79-9C23-DD008FAF0A0B}" type="slidenum">
              <a:rPr lang="hu-HU" sz="1200" kern="1200">
                <a:solidFill>
                  <a:prstClr val="black">
                    <a:tint val="75000"/>
                  </a:prstClr>
                </a:solidFill>
                <a:latin typeface="Arial"/>
                <a:ea typeface="+mn-ea"/>
                <a:cs typeface="+mn-cs"/>
              </a:rPr>
              <a:pPr algn="r" defTabSz="457200" rtl="0"/>
              <a:t>‹#›</a:t>
            </a:fld>
            <a:endParaRPr lang="hu-HU" sz="1200" kern="1200">
              <a:solidFill>
                <a:prstClr val="black">
                  <a:tint val="75000"/>
                </a:prstClr>
              </a:solidFill>
              <a:latin typeface="Arial"/>
              <a:ea typeface="+mn-ea"/>
              <a:cs typeface="+mn-cs"/>
            </a:endParaRPr>
          </a:p>
        </p:txBody>
      </p:sp>
      <p:sp>
        <p:nvSpPr>
          <p:cNvPr id="7" name="Cím 1"/>
          <p:cNvSpPr txBox="1">
            <a:spLocks/>
          </p:cNvSpPr>
          <p:nvPr userDrawn="1"/>
        </p:nvSpPr>
        <p:spPr>
          <a:xfrm>
            <a:off x="447989" y="44624"/>
            <a:ext cx="4412043" cy="8640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400" b="1" kern="1200" cap="all" baseline="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hu-HU" smtClean="0">
                <a:solidFill>
                  <a:prstClr val="white"/>
                </a:solidFill>
              </a:rPr>
              <a:t>Mintacím szerkesztése</a:t>
            </a:r>
            <a:endParaRPr lang="hu-H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6902717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dirty="0" smtClean="0"/>
              <a:t>Mintaszöveg szerkesztése</a:t>
            </a:r>
          </a:p>
          <a:p>
            <a:pPr lvl="1"/>
            <a:r>
              <a:rPr lang="hu-HU" dirty="0" smtClean="0"/>
              <a:t>Második szint</a:t>
            </a:r>
          </a:p>
          <a:p>
            <a:pPr lvl="2"/>
            <a:r>
              <a:rPr lang="hu-HU" dirty="0" smtClean="0"/>
              <a:t>Harmadik szint</a:t>
            </a:r>
          </a:p>
          <a:p>
            <a:pPr lvl="3"/>
            <a:r>
              <a:rPr lang="hu-HU" dirty="0" smtClean="0"/>
              <a:t>Negyedik szint</a:t>
            </a:r>
          </a:p>
          <a:p>
            <a:pPr lvl="4"/>
            <a:r>
              <a:rPr lang="hu-HU" dirty="0" smtClean="0"/>
              <a:t>Ötödik szint</a:t>
            </a:r>
            <a:endParaRPr lang="hu-HU" dirty="0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defTabSz="457200" rtl="0"/>
            <a:fld id="{0DD05FFA-4383-4574-9830-A5FF25BE8406}" type="datetimeFigureOut">
              <a:rPr lang="hu-HU" sz="1200" kern="1200">
                <a:solidFill>
                  <a:prstClr val="black">
                    <a:tint val="75000"/>
                  </a:prstClr>
                </a:solidFill>
                <a:latin typeface="Arial"/>
                <a:ea typeface="+mn-ea"/>
                <a:cs typeface="+mn-cs"/>
              </a:rPr>
              <a:pPr algn="l" defTabSz="457200" rtl="0"/>
              <a:t>2018.06.04.</a:t>
            </a:fld>
            <a:endParaRPr lang="hu-HU" sz="1200" kern="1200">
              <a:solidFill>
                <a:prstClr val="black">
                  <a:tint val="75000"/>
                </a:prstClr>
              </a:solidFill>
              <a:latin typeface="Arial"/>
              <a:ea typeface="+mn-ea"/>
              <a:cs typeface="+mn-cs"/>
            </a:endParaRP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 defTabSz="457200" rtl="0"/>
            <a:endParaRPr lang="hu-HU" sz="1200" kern="1200">
              <a:solidFill>
                <a:prstClr val="black">
                  <a:tint val="75000"/>
                </a:prstClr>
              </a:solidFill>
              <a:latin typeface="Arial"/>
              <a:ea typeface="+mn-ea"/>
              <a:cs typeface="+mn-cs"/>
            </a:endParaRPr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defTabSz="457200" rtl="0"/>
            <a:fld id="{774ECFDF-B4B8-4D79-9C23-DD008FAF0A0B}" type="slidenum">
              <a:rPr lang="hu-HU" sz="1200" kern="1200">
                <a:solidFill>
                  <a:prstClr val="black">
                    <a:tint val="75000"/>
                  </a:prstClr>
                </a:solidFill>
                <a:latin typeface="Arial"/>
                <a:ea typeface="+mn-ea"/>
                <a:cs typeface="+mn-cs"/>
              </a:rPr>
              <a:pPr algn="r" defTabSz="457200" rtl="0"/>
              <a:t>‹#›</a:t>
            </a:fld>
            <a:endParaRPr lang="hu-HU" sz="1200" kern="1200">
              <a:solidFill>
                <a:prstClr val="black">
                  <a:tint val="75000"/>
                </a:prstClr>
              </a:solidFill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3456143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defTabSz="457200" rtl="0"/>
            <a:fld id="{0DD05FFA-4383-4574-9830-A5FF25BE8406}" type="datetimeFigureOut">
              <a:rPr lang="hu-HU" sz="1200" kern="1200">
                <a:solidFill>
                  <a:prstClr val="black">
                    <a:tint val="75000"/>
                  </a:prstClr>
                </a:solidFill>
                <a:latin typeface="Arial"/>
                <a:ea typeface="+mn-ea"/>
                <a:cs typeface="+mn-cs"/>
              </a:rPr>
              <a:pPr algn="l" defTabSz="457200" rtl="0"/>
              <a:t>2018.06.04.</a:t>
            </a:fld>
            <a:endParaRPr lang="hu-HU" sz="1200" kern="1200">
              <a:solidFill>
                <a:prstClr val="black">
                  <a:tint val="75000"/>
                </a:prstClr>
              </a:solidFill>
              <a:latin typeface="Arial"/>
              <a:ea typeface="+mn-ea"/>
              <a:cs typeface="+mn-cs"/>
            </a:endParaRPr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 defTabSz="457200" rtl="0"/>
            <a:endParaRPr lang="hu-HU" sz="1200" kern="1200">
              <a:solidFill>
                <a:prstClr val="black">
                  <a:tint val="75000"/>
                </a:prstClr>
              </a:solidFill>
              <a:latin typeface="Arial"/>
              <a:ea typeface="+mn-ea"/>
              <a:cs typeface="+mn-cs"/>
            </a:endParaRPr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defTabSz="457200" rtl="0"/>
            <a:fld id="{774ECFDF-B4B8-4D79-9C23-DD008FAF0A0B}" type="slidenum">
              <a:rPr lang="hu-HU" sz="1200" kern="1200">
                <a:solidFill>
                  <a:prstClr val="black">
                    <a:tint val="75000"/>
                  </a:prstClr>
                </a:solidFill>
                <a:latin typeface="Arial"/>
                <a:ea typeface="+mn-ea"/>
                <a:cs typeface="+mn-cs"/>
              </a:rPr>
              <a:pPr algn="r" defTabSz="457200" rtl="0"/>
              <a:t>‹#›</a:t>
            </a:fld>
            <a:endParaRPr lang="hu-HU" sz="1200" kern="1200">
              <a:solidFill>
                <a:prstClr val="black">
                  <a:tint val="75000"/>
                </a:prstClr>
              </a:solidFill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45613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6" name="Tartalom helye 2"/>
          <p:cNvSpPr>
            <a:spLocks noGrp="1"/>
          </p:cNvSpPr>
          <p:nvPr>
            <p:ph idx="1"/>
          </p:nvPr>
        </p:nvSpPr>
        <p:spPr>
          <a:xfrm>
            <a:off x="447989" y="1628800"/>
            <a:ext cx="5111750" cy="4691063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dirty="0" smtClean="0"/>
              <a:t>Mintaszöveg szerkesztése</a:t>
            </a:r>
          </a:p>
          <a:p>
            <a:pPr lvl="1"/>
            <a:r>
              <a:rPr lang="hu-HU" dirty="0" smtClean="0"/>
              <a:t>Második szint</a:t>
            </a:r>
          </a:p>
          <a:p>
            <a:pPr lvl="2"/>
            <a:r>
              <a:rPr lang="hu-HU" dirty="0" smtClean="0"/>
              <a:t>Harmadik szint</a:t>
            </a:r>
          </a:p>
          <a:p>
            <a:pPr lvl="3"/>
            <a:r>
              <a:rPr lang="hu-HU" dirty="0" smtClean="0"/>
              <a:t>Negyedik szint</a:t>
            </a:r>
          </a:p>
          <a:p>
            <a:pPr lvl="4"/>
            <a:r>
              <a:rPr lang="hu-HU" dirty="0" smtClean="0"/>
              <a:t>Ötödik szint</a:t>
            </a:r>
            <a:endParaRPr lang="hu-HU" dirty="0"/>
          </a:p>
        </p:txBody>
      </p:sp>
      <p:sp>
        <p:nvSpPr>
          <p:cNvPr id="7" name="Kép helye 2"/>
          <p:cNvSpPr>
            <a:spLocks noGrp="1"/>
          </p:cNvSpPr>
          <p:nvPr>
            <p:ph type="pic" idx="13"/>
          </p:nvPr>
        </p:nvSpPr>
        <p:spPr>
          <a:xfrm>
            <a:off x="5724128" y="1633102"/>
            <a:ext cx="3240360" cy="469106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208617577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1435100"/>
            <a:ext cx="5111750" cy="46910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dirty="0" smtClean="0"/>
              <a:t>Második szint</a:t>
            </a:r>
          </a:p>
          <a:p>
            <a:pPr lvl="2"/>
            <a:r>
              <a:rPr lang="hu-HU" dirty="0" smtClean="0"/>
              <a:t>Harmadik szint</a:t>
            </a:r>
          </a:p>
          <a:p>
            <a:pPr lvl="3"/>
            <a:r>
              <a:rPr lang="hu-HU" dirty="0" smtClean="0"/>
              <a:t>Negyedik szint</a:t>
            </a:r>
          </a:p>
          <a:p>
            <a:pPr lvl="4"/>
            <a:r>
              <a:rPr lang="hu-HU" dirty="0" smtClean="0"/>
              <a:t>Ötödik szint</a:t>
            </a:r>
            <a:endParaRPr lang="hu-HU" dirty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defTabSz="457200" rtl="0"/>
            <a:fld id="{0DD05FFA-4383-4574-9830-A5FF25BE8406}" type="datetimeFigureOut">
              <a:rPr lang="hu-HU" sz="1200" kern="1200">
                <a:solidFill>
                  <a:prstClr val="black">
                    <a:tint val="75000"/>
                  </a:prstClr>
                </a:solidFill>
                <a:latin typeface="Arial"/>
                <a:ea typeface="+mn-ea"/>
                <a:cs typeface="+mn-cs"/>
              </a:rPr>
              <a:pPr algn="l" defTabSz="457200" rtl="0"/>
              <a:t>2018.06.04.</a:t>
            </a:fld>
            <a:endParaRPr lang="hu-HU" sz="1200" kern="1200">
              <a:solidFill>
                <a:prstClr val="black">
                  <a:tint val="75000"/>
                </a:prstClr>
              </a:solidFill>
              <a:latin typeface="Arial"/>
              <a:ea typeface="+mn-ea"/>
              <a:cs typeface="+mn-cs"/>
            </a:endParaRP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 defTabSz="457200" rtl="0"/>
            <a:endParaRPr lang="hu-HU" sz="1200" kern="1200">
              <a:solidFill>
                <a:prstClr val="black">
                  <a:tint val="75000"/>
                </a:prstClr>
              </a:solidFill>
              <a:latin typeface="Arial"/>
              <a:ea typeface="+mn-ea"/>
              <a:cs typeface="+mn-cs"/>
            </a:endParaRPr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defTabSz="457200" rtl="0"/>
            <a:fld id="{774ECFDF-B4B8-4D79-9C23-DD008FAF0A0B}" type="slidenum">
              <a:rPr lang="hu-HU" sz="1200" kern="1200">
                <a:solidFill>
                  <a:prstClr val="black">
                    <a:tint val="75000"/>
                  </a:prstClr>
                </a:solidFill>
                <a:latin typeface="Arial"/>
                <a:ea typeface="+mn-ea"/>
                <a:cs typeface="+mn-cs"/>
              </a:rPr>
              <a:pPr algn="r" defTabSz="457200" rtl="0"/>
              <a:t>‹#›</a:t>
            </a:fld>
            <a:endParaRPr lang="hu-HU" sz="1200" kern="1200">
              <a:solidFill>
                <a:prstClr val="black">
                  <a:tint val="75000"/>
                </a:prstClr>
              </a:solidFill>
              <a:latin typeface="Arial"/>
              <a:ea typeface="+mn-ea"/>
              <a:cs typeface="+mn-cs"/>
            </a:endParaRPr>
          </a:p>
        </p:txBody>
      </p:sp>
      <p:sp>
        <p:nvSpPr>
          <p:cNvPr id="9" name="Cím 1"/>
          <p:cNvSpPr>
            <a:spLocks noGrp="1"/>
          </p:cNvSpPr>
          <p:nvPr>
            <p:ph type="title"/>
          </p:nvPr>
        </p:nvSpPr>
        <p:spPr>
          <a:xfrm>
            <a:off x="447989" y="44624"/>
            <a:ext cx="4412043" cy="864096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142877666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defTabSz="457200" rtl="0"/>
            <a:fld id="{0DD05FFA-4383-4574-9830-A5FF25BE8406}" type="datetimeFigureOut">
              <a:rPr lang="hu-HU" sz="1200" kern="1200">
                <a:solidFill>
                  <a:prstClr val="black">
                    <a:tint val="75000"/>
                  </a:prstClr>
                </a:solidFill>
                <a:latin typeface="Arial"/>
                <a:ea typeface="+mn-ea"/>
                <a:cs typeface="+mn-cs"/>
              </a:rPr>
              <a:pPr algn="l" defTabSz="457200" rtl="0"/>
              <a:t>2018.06.04.</a:t>
            </a:fld>
            <a:endParaRPr lang="hu-HU" sz="1200" kern="1200">
              <a:solidFill>
                <a:prstClr val="black">
                  <a:tint val="75000"/>
                </a:prstClr>
              </a:solidFill>
              <a:latin typeface="Arial"/>
              <a:ea typeface="+mn-ea"/>
              <a:cs typeface="+mn-cs"/>
            </a:endParaRP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 defTabSz="457200" rtl="0"/>
            <a:endParaRPr lang="hu-HU" sz="1200" kern="1200">
              <a:solidFill>
                <a:prstClr val="black">
                  <a:tint val="75000"/>
                </a:prstClr>
              </a:solidFill>
              <a:latin typeface="Arial"/>
              <a:ea typeface="+mn-ea"/>
              <a:cs typeface="+mn-cs"/>
            </a:endParaRPr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defTabSz="457200" rtl="0"/>
            <a:fld id="{774ECFDF-B4B8-4D79-9C23-DD008FAF0A0B}" type="slidenum">
              <a:rPr lang="hu-HU" sz="1200" kern="1200">
                <a:solidFill>
                  <a:prstClr val="black">
                    <a:tint val="75000"/>
                  </a:prstClr>
                </a:solidFill>
                <a:latin typeface="Arial"/>
                <a:ea typeface="+mn-ea"/>
                <a:cs typeface="+mn-cs"/>
              </a:rPr>
              <a:pPr algn="r" defTabSz="457200" rtl="0"/>
              <a:t>‹#›</a:t>
            </a:fld>
            <a:endParaRPr lang="hu-HU" sz="1200" kern="1200">
              <a:solidFill>
                <a:prstClr val="black">
                  <a:tint val="75000"/>
                </a:prstClr>
              </a:solidFill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9034943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8"/>
          <p:cNvSpPr>
            <a:spLocks noGrp="1"/>
          </p:cNvSpPr>
          <p:nvPr>
            <p:ph type="title" hasCustomPrompt="1"/>
          </p:nvPr>
        </p:nvSpPr>
        <p:spPr>
          <a:xfrm>
            <a:off x="4495800" y="2286000"/>
            <a:ext cx="4419600" cy="1143000"/>
          </a:xfrm>
        </p:spPr>
        <p:txBody>
          <a:bodyPr anchor="t">
            <a:noAutofit/>
          </a:bodyPr>
          <a:lstStyle>
            <a:lvl1pPr algn="l">
              <a:defRPr sz="4400" b="1" cap="all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hu-HU" dirty="0" smtClean="0"/>
              <a:t>Prezentáció Címe</a:t>
            </a:r>
            <a:endParaRPr lang="en-US" dirty="0"/>
          </a:p>
        </p:txBody>
      </p:sp>
      <p:sp>
        <p:nvSpPr>
          <p:cNvPr id="17" name="Text Placeholder 15"/>
          <p:cNvSpPr>
            <a:spLocks noGrp="1"/>
          </p:cNvSpPr>
          <p:nvPr>
            <p:ph type="body" sz="quarter" idx="10" hasCustomPrompt="1"/>
          </p:nvPr>
        </p:nvSpPr>
        <p:spPr>
          <a:xfrm>
            <a:off x="4495800" y="3886200"/>
            <a:ext cx="4343400" cy="914400"/>
          </a:xfrm>
        </p:spPr>
        <p:txBody>
          <a:bodyPr wrap="square" anchor="t"/>
          <a:lstStyle>
            <a:lvl1pPr marL="514350" indent="-514350" algn="l">
              <a:spcAft>
                <a:spcPts val="600"/>
              </a:spcAft>
              <a:buFontTx/>
              <a:buNone/>
              <a:defRPr cap="all" baseline="0">
                <a:solidFill>
                  <a:srgbClr val="FFFFFF"/>
                </a:solidFill>
                <a:latin typeface="Arial"/>
                <a:cs typeface="Arial"/>
              </a:defRPr>
            </a:lvl1pPr>
            <a:lvl2pPr>
              <a:buNone/>
              <a:defRPr/>
            </a:lvl2pPr>
          </a:lstStyle>
          <a:p>
            <a:pPr lvl="0"/>
            <a:r>
              <a:rPr lang="hu-HU" dirty="0" smtClean="0"/>
              <a:t>Click to edit Alcím</a:t>
            </a:r>
          </a:p>
          <a:p>
            <a:pPr lvl="0"/>
            <a:endParaRPr lang="hu-H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47989" y="44624"/>
            <a:ext cx="4700075" cy="936104"/>
          </a:xfrm>
        </p:spPr>
        <p:txBody>
          <a:bodyPr>
            <a:normAutofit/>
          </a:bodyPr>
          <a:lstStyle>
            <a:lvl1pPr algn="l">
              <a:defRPr sz="2400"/>
            </a:lvl1pPr>
          </a:lstStyle>
          <a:p>
            <a:r>
              <a:rPr lang="hu-HU" dirty="0" smtClean="0"/>
              <a:t>Mintacím szerkesztése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05FFA-4383-4574-9830-A5FF25BE8406}" type="datetimeFigureOut">
              <a:rPr lang="hu-HU" smtClean="0"/>
              <a:pPr/>
              <a:t>2018.06.04.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ECFDF-B4B8-4D79-9C23-DD008FAF0A0B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="" xmlns:p14="http://schemas.microsoft.com/office/powerpoint/2010/main" val="13296148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05FFA-4383-4574-9830-A5FF25BE8406}" type="datetimeFigureOut">
              <a:rPr lang="hu-HU" smtClean="0"/>
              <a:pPr/>
              <a:t>2018.06.04.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ECFDF-B4B8-4D79-9C23-DD008FAF0A0B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7" name="Cím 1"/>
          <p:cNvSpPr txBox="1">
            <a:spLocks/>
          </p:cNvSpPr>
          <p:nvPr userDrawn="1"/>
        </p:nvSpPr>
        <p:spPr>
          <a:xfrm>
            <a:off x="447989" y="44624"/>
            <a:ext cx="4412043" cy="8640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400" b="1" kern="1200" cap="all" baseline="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</p:spTree>
    <p:extLst>
      <p:ext uri="{BB962C8B-B14F-4D97-AF65-F5344CB8AC3E}">
        <p14:creationId xmlns="" xmlns:p14="http://schemas.microsoft.com/office/powerpoint/2010/main" val="34690271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dirty="0" smtClean="0"/>
              <a:t>Mintaszöveg szerkesztése</a:t>
            </a:r>
          </a:p>
          <a:p>
            <a:pPr lvl="1"/>
            <a:r>
              <a:rPr lang="hu-HU" dirty="0" smtClean="0"/>
              <a:t>Második szint</a:t>
            </a:r>
          </a:p>
          <a:p>
            <a:pPr lvl="2"/>
            <a:r>
              <a:rPr lang="hu-HU" dirty="0" smtClean="0"/>
              <a:t>Harmadik szint</a:t>
            </a:r>
          </a:p>
          <a:p>
            <a:pPr lvl="3"/>
            <a:r>
              <a:rPr lang="hu-HU" dirty="0" smtClean="0"/>
              <a:t>Negyedik szint</a:t>
            </a:r>
          </a:p>
          <a:p>
            <a:pPr lvl="4"/>
            <a:r>
              <a:rPr lang="hu-HU" dirty="0" smtClean="0"/>
              <a:t>Ötödik szint</a:t>
            </a:r>
            <a:endParaRPr lang="hu-HU" dirty="0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05FFA-4383-4574-9830-A5FF25BE8406}" type="datetimeFigureOut">
              <a:rPr lang="hu-HU" smtClean="0"/>
              <a:pPr/>
              <a:t>2018.06.04.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ECFDF-B4B8-4D79-9C23-DD008FAF0A0B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="" xmlns:p14="http://schemas.microsoft.com/office/powerpoint/2010/main" val="36345614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05FFA-4383-4574-9830-A5FF25BE8406}" type="datetimeFigureOut">
              <a:rPr lang="hu-HU" smtClean="0"/>
              <a:pPr/>
              <a:t>2018.06.04.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ECFDF-B4B8-4D79-9C23-DD008FAF0A0B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="" xmlns:p14="http://schemas.microsoft.com/office/powerpoint/2010/main" val="244561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6" name="Tartalom helye 2"/>
          <p:cNvSpPr>
            <a:spLocks noGrp="1"/>
          </p:cNvSpPr>
          <p:nvPr>
            <p:ph idx="1"/>
          </p:nvPr>
        </p:nvSpPr>
        <p:spPr>
          <a:xfrm>
            <a:off x="447989" y="1628800"/>
            <a:ext cx="5111750" cy="4691063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dirty="0" smtClean="0"/>
              <a:t>Mintaszöveg szerkesztése</a:t>
            </a:r>
          </a:p>
          <a:p>
            <a:pPr lvl="1"/>
            <a:r>
              <a:rPr lang="hu-HU" dirty="0" smtClean="0"/>
              <a:t>Második szint</a:t>
            </a:r>
          </a:p>
          <a:p>
            <a:pPr lvl="2"/>
            <a:r>
              <a:rPr lang="hu-HU" dirty="0" smtClean="0"/>
              <a:t>Harmadik szint</a:t>
            </a:r>
          </a:p>
          <a:p>
            <a:pPr lvl="3"/>
            <a:r>
              <a:rPr lang="hu-HU" dirty="0" smtClean="0"/>
              <a:t>Negyedik szint</a:t>
            </a:r>
          </a:p>
          <a:p>
            <a:pPr lvl="4"/>
            <a:r>
              <a:rPr lang="hu-HU" dirty="0" smtClean="0"/>
              <a:t>Ötödik szint</a:t>
            </a:r>
            <a:endParaRPr lang="hu-HU" dirty="0"/>
          </a:p>
        </p:txBody>
      </p:sp>
      <p:sp>
        <p:nvSpPr>
          <p:cNvPr id="7" name="Kép helye 2"/>
          <p:cNvSpPr>
            <a:spLocks noGrp="1"/>
          </p:cNvSpPr>
          <p:nvPr>
            <p:ph type="pic" idx="13"/>
          </p:nvPr>
        </p:nvSpPr>
        <p:spPr>
          <a:xfrm>
            <a:off x="5724128" y="1633102"/>
            <a:ext cx="3240360" cy="469106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</p:spTree>
    <p:extLst>
      <p:ext uri="{BB962C8B-B14F-4D97-AF65-F5344CB8AC3E}">
        <p14:creationId xmlns="" xmlns:p14="http://schemas.microsoft.com/office/powerpoint/2010/main" val="20861757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1435100"/>
            <a:ext cx="5111750" cy="46910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dirty="0" smtClean="0"/>
              <a:t>Második szint</a:t>
            </a:r>
          </a:p>
          <a:p>
            <a:pPr lvl="2"/>
            <a:r>
              <a:rPr lang="hu-HU" dirty="0" smtClean="0"/>
              <a:t>Harmadik szint</a:t>
            </a:r>
          </a:p>
          <a:p>
            <a:pPr lvl="3"/>
            <a:r>
              <a:rPr lang="hu-HU" dirty="0" smtClean="0"/>
              <a:t>Negyedik szint</a:t>
            </a:r>
          </a:p>
          <a:p>
            <a:pPr lvl="4"/>
            <a:r>
              <a:rPr lang="hu-HU" dirty="0" smtClean="0"/>
              <a:t>Ötödik szint</a:t>
            </a:r>
            <a:endParaRPr lang="hu-HU" dirty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05FFA-4383-4574-9830-A5FF25BE8406}" type="datetimeFigureOut">
              <a:rPr lang="hu-HU" smtClean="0"/>
              <a:pPr/>
              <a:t>2018.06.04.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ECFDF-B4B8-4D79-9C23-DD008FAF0A0B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9" name="Cím 1"/>
          <p:cNvSpPr>
            <a:spLocks noGrp="1"/>
          </p:cNvSpPr>
          <p:nvPr>
            <p:ph type="title"/>
          </p:nvPr>
        </p:nvSpPr>
        <p:spPr>
          <a:xfrm>
            <a:off x="447989" y="44624"/>
            <a:ext cx="4412043" cy="864096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</p:spTree>
    <p:extLst>
      <p:ext uri="{BB962C8B-B14F-4D97-AF65-F5344CB8AC3E}">
        <p14:creationId xmlns="" xmlns:p14="http://schemas.microsoft.com/office/powerpoint/2010/main" val="14287766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05FFA-4383-4574-9830-A5FF25BE8406}" type="datetimeFigureOut">
              <a:rPr lang="hu-HU" smtClean="0"/>
              <a:pPr/>
              <a:t>2018.06.04.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ECFDF-B4B8-4D79-9C23-DD008FAF0A0B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="" xmlns:p14="http://schemas.microsoft.com/office/powerpoint/2010/main" val="903494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8"/>
          <p:cNvSpPr>
            <a:spLocks noGrp="1"/>
          </p:cNvSpPr>
          <p:nvPr>
            <p:ph type="title" hasCustomPrompt="1"/>
          </p:nvPr>
        </p:nvSpPr>
        <p:spPr>
          <a:xfrm>
            <a:off x="4495800" y="2286000"/>
            <a:ext cx="4419600" cy="1143000"/>
          </a:xfrm>
        </p:spPr>
        <p:txBody>
          <a:bodyPr anchor="t">
            <a:noAutofit/>
          </a:bodyPr>
          <a:lstStyle>
            <a:lvl1pPr algn="l">
              <a:defRPr sz="4400" b="1" cap="all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hu-HU" dirty="0" smtClean="0"/>
              <a:t>Prezentáció Címe</a:t>
            </a:r>
            <a:endParaRPr lang="en-US" dirty="0"/>
          </a:p>
        </p:txBody>
      </p:sp>
      <p:sp>
        <p:nvSpPr>
          <p:cNvPr id="17" name="Text Placeholder 15"/>
          <p:cNvSpPr>
            <a:spLocks noGrp="1"/>
          </p:cNvSpPr>
          <p:nvPr>
            <p:ph type="body" sz="quarter" idx="10" hasCustomPrompt="1"/>
          </p:nvPr>
        </p:nvSpPr>
        <p:spPr>
          <a:xfrm>
            <a:off x="4495800" y="3886200"/>
            <a:ext cx="4343400" cy="914400"/>
          </a:xfrm>
        </p:spPr>
        <p:txBody>
          <a:bodyPr wrap="square" anchor="t"/>
          <a:lstStyle>
            <a:lvl1pPr marL="514350" indent="-514350" algn="l">
              <a:spcAft>
                <a:spcPts val="600"/>
              </a:spcAft>
              <a:buFontTx/>
              <a:buNone/>
              <a:defRPr cap="all" baseline="0">
                <a:solidFill>
                  <a:srgbClr val="FFFFFF"/>
                </a:solidFill>
                <a:latin typeface="Arial"/>
                <a:cs typeface="Arial"/>
              </a:defRPr>
            </a:lvl1pPr>
            <a:lvl2pPr>
              <a:buNone/>
              <a:defRPr/>
            </a:lvl2pPr>
          </a:lstStyle>
          <a:p>
            <a:pPr lvl="0"/>
            <a:r>
              <a:rPr lang="hu-HU" dirty="0" smtClean="0"/>
              <a:t>Click to edit Alcím</a:t>
            </a:r>
          </a:p>
          <a:p>
            <a:pPr lvl="0"/>
            <a:endParaRPr lang="hu-H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e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11" Type="http://schemas.openxmlformats.org/officeDocument/2006/relationships/image" Target="../media/image1.jpeg"/><Relationship Id="rId5" Type="http://schemas.openxmlformats.org/officeDocument/2006/relationships/slideLayout" Target="../slideLayouts/slideLayout14.xml"/><Relationship Id="rId10" Type="http://schemas.openxmlformats.org/officeDocument/2006/relationships/theme" Target="../theme/theme2.xml"/><Relationship Id="rId4" Type="http://schemas.openxmlformats.org/officeDocument/2006/relationships/slideLayout" Target="../slideLayouts/slideLayout13.xml"/><Relationship Id="rId9" Type="http://schemas.openxmlformats.org/officeDocument/2006/relationships/slideLayout" Target="../slideLayouts/slideLayout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47989" y="44624"/>
            <a:ext cx="4412043" cy="8640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dirty="0" smtClean="0"/>
              <a:t>Mintacím szerkesztése</a:t>
            </a:r>
            <a:endParaRPr lang="hu-HU" dirty="0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dirty="0" smtClean="0"/>
              <a:t>Mintaszöveg szerkesztése</a:t>
            </a:r>
          </a:p>
          <a:p>
            <a:pPr lvl="1"/>
            <a:r>
              <a:rPr lang="hu-HU" dirty="0" smtClean="0"/>
              <a:t>Második szint</a:t>
            </a:r>
          </a:p>
          <a:p>
            <a:pPr lvl="2"/>
            <a:r>
              <a:rPr lang="hu-HU" dirty="0" smtClean="0"/>
              <a:t>Harmadik szint</a:t>
            </a:r>
          </a:p>
          <a:p>
            <a:pPr lvl="3"/>
            <a:r>
              <a:rPr lang="hu-HU" dirty="0" smtClean="0"/>
              <a:t>Negyedik szint</a:t>
            </a:r>
          </a:p>
          <a:p>
            <a:pPr lvl="4"/>
            <a:r>
              <a:rPr lang="hu-HU" dirty="0" smtClean="0"/>
              <a:t>Ötödik szint</a:t>
            </a:r>
            <a:endParaRPr lang="hu-HU" dirty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D05FFA-4383-4574-9830-A5FF25BE8406}" type="datetimeFigureOut">
              <a:rPr lang="hu-HU" smtClean="0"/>
              <a:pPr/>
              <a:t>2018.06.04.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4ECFDF-B4B8-4D79-9C23-DD008FAF0A0B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="" xmlns:p14="http://schemas.microsoft.com/office/powerpoint/2010/main" val="19150826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6" r:id="rId7"/>
    <p:sldLayoutId id="2147483667" r:id="rId8"/>
    <p:sldLayoutId id="2147483670" r:id="rId9"/>
  </p:sldLayoutIdLst>
  <p:txStyles>
    <p:titleStyle>
      <a:lvl1pPr algn="l" defTabSz="914400" rtl="0" eaLnBrk="1" latinLnBrk="0" hangingPunct="1">
        <a:spcBef>
          <a:spcPct val="0"/>
        </a:spcBef>
        <a:buNone/>
        <a:defRPr sz="2400" b="1" kern="1200" cap="all" baseline="0">
          <a:solidFill>
            <a:schemeClr val="bg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47989" y="44624"/>
            <a:ext cx="4412043" cy="8640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dirty="0" smtClean="0"/>
              <a:t>Mintacím szerkesztése</a:t>
            </a:r>
            <a:endParaRPr lang="hu-HU" dirty="0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dirty="0" smtClean="0"/>
              <a:t>Mintaszöveg szerkesztése</a:t>
            </a:r>
          </a:p>
          <a:p>
            <a:pPr lvl="1"/>
            <a:r>
              <a:rPr lang="hu-HU" dirty="0" smtClean="0"/>
              <a:t>Második szint</a:t>
            </a:r>
          </a:p>
          <a:p>
            <a:pPr lvl="2"/>
            <a:r>
              <a:rPr lang="hu-HU" dirty="0" smtClean="0"/>
              <a:t>Harmadik szint</a:t>
            </a:r>
          </a:p>
          <a:p>
            <a:pPr lvl="3"/>
            <a:r>
              <a:rPr lang="hu-HU" dirty="0" smtClean="0"/>
              <a:t>Negyedik szint</a:t>
            </a:r>
          </a:p>
          <a:p>
            <a:pPr lvl="4"/>
            <a:r>
              <a:rPr lang="hu-HU" dirty="0" smtClean="0"/>
              <a:t>Ötödik szint</a:t>
            </a:r>
            <a:endParaRPr lang="hu-HU" dirty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 rtl="0"/>
            <a:fld id="{0DD05FFA-4383-4574-9830-A5FF25BE8406}" type="datetimeFigureOut">
              <a:rPr lang="hu-HU" kern="1200" smtClean="0">
                <a:solidFill>
                  <a:prstClr val="black">
                    <a:tint val="75000"/>
                  </a:prstClr>
                </a:solidFill>
                <a:latin typeface="Arial"/>
                <a:ea typeface="+mn-ea"/>
                <a:cs typeface="+mn-cs"/>
              </a:rPr>
              <a:pPr defTabSz="457200" rtl="0"/>
              <a:t>2018.06.04.</a:t>
            </a:fld>
            <a:endParaRPr lang="hu-HU" kern="1200">
              <a:solidFill>
                <a:prstClr val="black">
                  <a:tint val="75000"/>
                </a:prstClr>
              </a:solidFill>
              <a:latin typeface="Arial"/>
              <a:ea typeface="+mn-ea"/>
              <a:cs typeface="+mn-cs"/>
            </a:endParaRPr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 rtl="0"/>
            <a:endParaRPr lang="hu-HU" kern="1200">
              <a:solidFill>
                <a:prstClr val="black">
                  <a:tint val="75000"/>
                </a:prstClr>
              </a:solidFill>
              <a:latin typeface="Arial"/>
              <a:ea typeface="+mn-ea"/>
              <a:cs typeface="+mn-cs"/>
            </a:endParaRP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 rtl="0"/>
            <a:fld id="{774ECFDF-B4B8-4D79-9C23-DD008FAF0A0B}" type="slidenum">
              <a:rPr lang="hu-HU" kern="1200" smtClean="0">
                <a:solidFill>
                  <a:prstClr val="black">
                    <a:tint val="75000"/>
                  </a:prstClr>
                </a:solidFill>
                <a:latin typeface="Arial"/>
                <a:ea typeface="+mn-ea"/>
                <a:cs typeface="+mn-cs"/>
              </a:rPr>
              <a:pPr defTabSz="457200" rtl="0"/>
              <a:t>‹#›</a:t>
            </a:fld>
            <a:endParaRPr lang="hu-HU" kern="1200">
              <a:solidFill>
                <a:prstClr val="black">
                  <a:tint val="75000"/>
                </a:prstClr>
              </a:solidFill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150826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</p:sldLayoutIdLst>
  <p:txStyles>
    <p:titleStyle>
      <a:lvl1pPr algn="l" defTabSz="914400" rtl="0" eaLnBrk="1" latinLnBrk="0" hangingPunct="1">
        <a:spcBef>
          <a:spcPct val="0"/>
        </a:spcBef>
        <a:buNone/>
        <a:defRPr sz="2400" b="1" kern="1200" cap="all" baseline="0">
          <a:solidFill>
            <a:schemeClr val="bg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043608" y="928670"/>
            <a:ext cx="7028854" cy="1440160"/>
          </a:xfrm>
        </p:spPr>
        <p:txBody>
          <a:bodyPr/>
          <a:lstStyle/>
          <a:p>
            <a:r>
              <a:rPr lang="hu-HU" sz="3600" dirty="0" smtClean="0"/>
              <a:t>Együttélés másokkal – konfliktusok kicsiben és nagyban, kívül és belül</a:t>
            </a:r>
            <a:r>
              <a:rPr lang="hu-HU" sz="3200" dirty="0" smtClean="0"/>
              <a:t/>
            </a:r>
            <a:br>
              <a:rPr lang="hu-HU" sz="3200" dirty="0" smtClean="0"/>
            </a:br>
            <a:r>
              <a:rPr lang="hu-HU" dirty="0" smtClean="0"/>
              <a:t/>
            </a:r>
            <a:br>
              <a:rPr lang="hu-HU" dirty="0" smtClean="0"/>
            </a:br>
            <a:r>
              <a:rPr lang="hu-HU" sz="2800" dirty="0" smtClean="0"/>
              <a:t>Dr. Szabó-Tóth Kinga </a:t>
            </a:r>
            <a:br>
              <a:rPr lang="hu-HU" sz="2800" dirty="0" smtClean="0"/>
            </a:br>
            <a:r>
              <a:rPr lang="hu-HU" sz="2800" dirty="0" smtClean="0"/>
              <a:t>ME BTK</a:t>
            </a:r>
            <a:endParaRPr lang="hu-HU" sz="2800" dirty="0"/>
          </a:p>
        </p:txBody>
      </p:sp>
      <p:sp>
        <p:nvSpPr>
          <p:cNvPr id="3" name="Szövegdoboz 2"/>
          <p:cNvSpPr txBox="1"/>
          <p:nvPr/>
        </p:nvSpPr>
        <p:spPr>
          <a:xfrm>
            <a:off x="395536" y="6309320"/>
            <a:ext cx="30963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defTabSz="457200" rtl="0"/>
            <a:r>
              <a:rPr lang="hu-HU" kern="1200" dirty="0">
                <a:solidFill>
                  <a:prstClr val="white"/>
                </a:solidFill>
                <a:latin typeface="Arial"/>
                <a:ea typeface="+mn-ea"/>
                <a:cs typeface="+mn-cs"/>
              </a:rPr>
              <a:t>EFOP-3.6.2-16-2017-00007</a:t>
            </a:r>
          </a:p>
        </p:txBody>
      </p:sp>
    </p:spTree>
    <p:extLst>
      <p:ext uri="{BB962C8B-B14F-4D97-AF65-F5344CB8AC3E}">
        <p14:creationId xmlns:p14="http://schemas.microsoft.com/office/powerpoint/2010/main" xmlns="" val="1169770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Köszönetnyilvánítás</a:t>
            </a:r>
            <a:endParaRPr lang="hu-HU" dirty="0"/>
          </a:p>
        </p:txBody>
      </p:sp>
      <p:sp>
        <p:nvSpPr>
          <p:cNvPr id="5" name="Szöveg helye 4"/>
          <p:cNvSpPr>
            <a:spLocks noGrp="1"/>
          </p:cNvSpPr>
          <p:nvPr>
            <p:ph type="body" sz="half" idx="2"/>
          </p:nvPr>
        </p:nvSpPr>
        <p:spPr>
          <a:xfrm>
            <a:off x="488586" y="1628800"/>
            <a:ext cx="8219256" cy="4691063"/>
          </a:xfrm>
        </p:spPr>
        <p:txBody>
          <a:bodyPr>
            <a:normAutofit/>
          </a:bodyPr>
          <a:lstStyle/>
          <a:p>
            <a:pPr algn="ctr"/>
            <a:r>
              <a:rPr lang="hu-HU" sz="2800" dirty="0"/>
              <a:t>A kutatást az </a:t>
            </a:r>
            <a:r>
              <a:rPr lang="hu-HU" sz="2800" i="1" u="sng" dirty="0"/>
              <a:t>EFOP-3.6.2-16-2017-00007</a:t>
            </a:r>
            <a:r>
              <a:rPr lang="hu-HU" sz="2800" dirty="0"/>
              <a:t> azonosító számú, </a:t>
            </a:r>
            <a:r>
              <a:rPr lang="hu-HU" sz="2800" i="1" dirty="0"/>
              <a:t>Az intelligens, fenntartható és inkluzív társadalom fejlesztésének aspektusai: társadalmi, technológiai, innovációs hálózatok a foglalkoztatásban és a digitális gazdaságban</a:t>
            </a:r>
            <a:r>
              <a:rPr lang="hu-HU" sz="2800" dirty="0"/>
              <a:t> című projekt </a:t>
            </a:r>
            <a:r>
              <a:rPr lang="hu-HU" sz="2800" dirty="0" smtClean="0"/>
              <a:t>támogatta.</a:t>
            </a:r>
          </a:p>
          <a:p>
            <a:pPr algn="ctr"/>
            <a:r>
              <a:rPr lang="hu-HU" sz="2800" dirty="0" smtClean="0"/>
              <a:t>A </a:t>
            </a:r>
            <a:r>
              <a:rPr lang="hu-HU" sz="2800" dirty="0"/>
              <a:t>projekt az Európai Unió támogatásával, az Európai Szociális Alap és Magyarország költségvetése társfinanszírozásában valósul meg.</a:t>
            </a:r>
          </a:p>
        </p:txBody>
      </p:sp>
    </p:spTree>
    <p:extLst>
      <p:ext uri="{BB962C8B-B14F-4D97-AF65-F5344CB8AC3E}">
        <p14:creationId xmlns="" xmlns:p14="http://schemas.microsoft.com/office/powerpoint/2010/main" val="2831535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043608" y="1412776"/>
            <a:ext cx="4419600" cy="1440160"/>
          </a:xfrm>
        </p:spPr>
        <p:txBody>
          <a:bodyPr/>
          <a:lstStyle/>
          <a:p>
            <a:r>
              <a:rPr lang="hu-HU" dirty="0" smtClean="0"/>
              <a:t>KÖSZÖNÖM </a:t>
            </a:r>
            <a:br>
              <a:rPr lang="hu-HU" dirty="0" smtClean="0"/>
            </a:br>
            <a:r>
              <a:rPr lang="hu-HU" dirty="0" smtClean="0"/>
              <a:t>A FIGYELMET!</a:t>
            </a:r>
            <a:endParaRPr lang="hu-HU" dirty="0"/>
          </a:p>
        </p:txBody>
      </p:sp>
    </p:spTree>
    <p:extLst>
      <p:ext uri="{BB962C8B-B14F-4D97-AF65-F5344CB8AC3E}">
        <p14:creationId xmlns="" xmlns:p14="http://schemas.microsoft.com/office/powerpoint/2010/main" val="37655289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zöveg helye 2"/>
          <p:cNvSpPr>
            <a:spLocks noGrp="1"/>
          </p:cNvSpPr>
          <p:nvPr>
            <p:ph type="body" sz="half" idx="2"/>
          </p:nvPr>
        </p:nvSpPr>
        <p:spPr>
          <a:xfrm>
            <a:off x="457200" y="1714488"/>
            <a:ext cx="7043758" cy="4691063"/>
          </a:xfrm>
        </p:spPr>
        <p:txBody>
          <a:bodyPr>
            <a:normAutofit fontScale="77500" lnSpcReduction="20000"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Társadalmi konfliktusok előrejelzése, leírása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hu-HU" sz="2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 kutatás apropója</a:t>
            </a:r>
          </a:p>
          <a:p>
            <a:pPr marL="285750" indent="-285750"/>
            <a:endParaRPr lang="hu-HU" sz="24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Kvantitatív vizsgálatok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hu-HU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Településszintű adatok (térinformatikai térképek)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hu-HU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50 település részletesen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hu-HU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Online kérdőívek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hu-HU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5 településen lakossági lekérdezés (1000 fős mintán)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hu-HU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Adattárház építése</a:t>
            </a:r>
          </a:p>
          <a:p>
            <a:pPr marL="742950" lvl="1" indent="-285750"/>
            <a:endParaRPr lang="hu-HU" sz="24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Kvalitatív vizsgálatok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hu-HU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5 település  mélyfúrások (interjúk, terepmunka)</a:t>
            </a:r>
          </a:p>
          <a:p>
            <a:pPr marL="742950" lvl="1" indent="-285750"/>
            <a:endParaRPr lang="hu-HU" sz="2400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hu-HU" sz="24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Krízisintervenciós team (tananyag, hallgatók)</a:t>
            </a:r>
          </a:p>
          <a:p>
            <a:pPr marL="285750" lvl="0" indent="-285750"/>
            <a:endParaRPr lang="hu-HU" sz="2400" dirty="0" smtClean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marL="285750" lvl="0" indent="-285750"/>
            <a:r>
              <a:rPr lang="hu-HU" sz="24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*Konferenciák, vendégoktatók, publikációk, K+F tréning</a:t>
            </a:r>
          </a:p>
          <a:p>
            <a:endParaRPr lang="hu-HU" dirty="0"/>
          </a:p>
        </p:txBody>
      </p:sp>
      <p:sp>
        <p:nvSpPr>
          <p:cNvPr id="4" name="Cím 3"/>
          <p:cNvSpPr>
            <a:spLocks noGrp="1"/>
          </p:cNvSpPr>
          <p:nvPr>
            <p:ph type="title"/>
          </p:nvPr>
        </p:nvSpPr>
        <p:spPr>
          <a:xfrm>
            <a:off x="642910" y="214290"/>
            <a:ext cx="5614998" cy="864096"/>
          </a:xfrm>
        </p:spPr>
        <p:txBody>
          <a:bodyPr>
            <a:normAutofit fontScale="90000"/>
          </a:bodyPr>
          <a:lstStyle/>
          <a:p>
            <a:r>
              <a:rPr lang="hu-HU" dirty="0" smtClean="0"/>
              <a:t>A projektről</a:t>
            </a:r>
            <a:br>
              <a:rPr lang="hu-HU" dirty="0" smtClean="0"/>
            </a:br>
            <a:r>
              <a:rPr lang="hu-HU" sz="2200" i="1" dirty="0" smtClean="0"/>
              <a:t>„…</a:t>
            </a:r>
            <a:r>
              <a:rPr lang="en-US" sz="2200" i="1" dirty="0" err="1" smtClean="0"/>
              <a:t>fecseg</a:t>
            </a:r>
            <a:r>
              <a:rPr lang="en-US" sz="2200" i="1" dirty="0" smtClean="0"/>
              <a:t> a </a:t>
            </a:r>
            <a:r>
              <a:rPr lang="en-US" sz="2200" i="1" dirty="0" err="1" smtClean="0"/>
              <a:t>felsz</a:t>
            </a:r>
            <a:r>
              <a:rPr lang="hu-HU" sz="2200" i="1" dirty="0" smtClean="0"/>
              <a:t>í</a:t>
            </a:r>
            <a:r>
              <a:rPr lang="en-US" sz="2200" i="1" dirty="0" smtClean="0"/>
              <a:t>n, </a:t>
            </a:r>
            <a:r>
              <a:rPr lang="en-US" sz="2200" i="1" dirty="0" err="1" smtClean="0"/>
              <a:t>hallgat</a:t>
            </a:r>
            <a:r>
              <a:rPr lang="en-US" sz="2200" i="1" dirty="0" smtClean="0"/>
              <a:t> a </a:t>
            </a:r>
            <a:r>
              <a:rPr lang="en-US" sz="2200" i="1" dirty="0" err="1" smtClean="0"/>
              <a:t>mély</a:t>
            </a:r>
            <a:r>
              <a:rPr lang="hu-HU" sz="2200" i="1" dirty="0" smtClean="0"/>
              <a:t>.”</a:t>
            </a:r>
            <a:endParaRPr lang="hu-HU" sz="2200" i="1" dirty="0"/>
          </a:p>
        </p:txBody>
      </p:sp>
    </p:spTree>
    <p:extLst>
      <p:ext uri="{BB962C8B-B14F-4D97-AF65-F5344CB8AC3E}">
        <p14:creationId xmlns:p14="http://schemas.microsoft.com/office/powerpoint/2010/main" xmlns="" val="397599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14290"/>
            <a:ext cx="5565388" cy="936104"/>
          </a:xfrm>
        </p:spPr>
        <p:txBody>
          <a:bodyPr>
            <a:noAutofit/>
          </a:bodyPr>
          <a:lstStyle/>
          <a:p>
            <a:r>
              <a:rPr lang="hu-HU" sz="2800" dirty="0" smtClean="0"/>
              <a:t>Konfliktus-fogalmak, elméletek I. </a:t>
            </a:r>
            <a:endParaRPr lang="hu-HU" sz="28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hu-HU" sz="2400" dirty="0" smtClean="0"/>
          </a:p>
          <a:p>
            <a:pPr>
              <a:buNone/>
            </a:pPr>
            <a:endParaRPr lang="hu-HU" sz="2400" dirty="0" smtClean="0"/>
          </a:p>
          <a:p>
            <a:pPr>
              <a:buNone/>
            </a:pPr>
            <a:endParaRPr lang="hu-HU" sz="2400" dirty="0" smtClean="0"/>
          </a:p>
          <a:p>
            <a:pPr>
              <a:buNone/>
            </a:pPr>
            <a:endParaRPr lang="hu-HU" sz="2400" dirty="0" smtClean="0"/>
          </a:p>
        </p:txBody>
      </p:sp>
      <p:pic>
        <p:nvPicPr>
          <p:cNvPr id="4" name="Kép 3" descr="http://www.matud.iif.hu/2014/11/Pics/Csizmadia1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00166" y="1928802"/>
            <a:ext cx="6143668" cy="39760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zövegdoboz 4"/>
          <p:cNvSpPr txBox="1"/>
          <p:nvPr/>
        </p:nvSpPr>
        <p:spPr>
          <a:xfrm>
            <a:off x="457200" y="1425347"/>
            <a:ext cx="55653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/>
              <a:t>Előzmények – a konfliktusok lehetséges értelmezései</a:t>
            </a:r>
            <a:endParaRPr lang="hu-HU" dirty="0"/>
          </a:p>
        </p:txBody>
      </p:sp>
      <p:sp>
        <p:nvSpPr>
          <p:cNvPr id="15361" name="Rectangle 1"/>
          <p:cNvSpPr>
            <a:spLocks noChangeArrowheads="1"/>
          </p:cNvSpPr>
          <p:nvPr/>
        </p:nvSpPr>
        <p:spPr bwMode="auto">
          <a:xfrm>
            <a:off x="4071934" y="6249273"/>
            <a:ext cx="1576072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u-HU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Forrás: Csizmadia, 2014</a:t>
            </a:r>
            <a:endParaRPr kumimoji="0" lang="hu-H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5975678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14290"/>
            <a:ext cx="4700075" cy="936104"/>
          </a:xfrm>
        </p:spPr>
        <p:txBody>
          <a:bodyPr/>
          <a:lstStyle/>
          <a:p>
            <a:r>
              <a:rPr lang="hu-HU" dirty="0" smtClean="0"/>
              <a:t>Konfliktus-fogalmak, elméletek II. 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Csoportközi konfliktusok – kevés erőforrás</a:t>
            </a:r>
          </a:p>
          <a:p>
            <a:r>
              <a:rPr lang="hu-HU" dirty="0" smtClean="0"/>
              <a:t>Megjelenési szintek (mikro, </a:t>
            </a:r>
            <a:r>
              <a:rPr lang="hu-HU" dirty="0" err="1" smtClean="0"/>
              <a:t>mezo</a:t>
            </a:r>
            <a:r>
              <a:rPr lang="hu-HU" dirty="0" smtClean="0"/>
              <a:t>, makro)</a:t>
            </a:r>
          </a:p>
          <a:p>
            <a:r>
              <a:rPr lang="hu-HU" dirty="0" smtClean="0"/>
              <a:t>Konfliktus megnyilvánulási formái (szóbeli, elkerülés, pletyka, kirekesztés, fizikai agresszió, üldözés, kiirtás)</a:t>
            </a:r>
          </a:p>
          <a:p>
            <a:r>
              <a:rPr lang="hu-HU" dirty="0" smtClean="0"/>
              <a:t>Szerepkonfliktusok</a:t>
            </a:r>
          </a:p>
          <a:p>
            <a:r>
              <a:rPr lang="hu-HU" dirty="0" smtClean="0"/>
              <a:t>Társadalmi változások és konfliktusok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42910" y="142852"/>
            <a:ext cx="4700075" cy="936104"/>
          </a:xfrm>
        </p:spPr>
        <p:txBody>
          <a:bodyPr/>
          <a:lstStyle/>
          <a:p>
            <a:r>
              <a:rPr lang="hu-HU" dirty="0" smtClean="0"/>
              <a:t>Konfliktusaink kicsiben és nagyban I.  (területek)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hu-HU" dirty="0" smtClean="0"/>
              <a:t>Demográfiai (nemi, életkori)</a:t>
            </a:r>
          </a:p>
          <a:p>
            <a:r>
              <a:rPr lang="hu-HU" dirty="0" smtClean="0"/>
              <a:t>Vallás</a:t>
            </a:r>
          </a:p>
          <a:p>
            <a:r>
              <a:rPr lang="hu-HU" dirty="0" smtClean="0"/>
              <a:t>Etnikai hovatartozás</a:t>
            </a:r>
          </a:p>
          <a:p>
            <a:r>
              <a:rPr lang="hu-HU" dirty="0" smtClean="0"/>
              <a:t>Magánéleti-társas (család, barát)</a:t>
            </a:r>
          </a:p>
          <a:p>
            <a:r>
              <a:rPr lang="hu-HU" dirty="0" smtClean="0"/>
              <a:t>Munkaerőpiac</a:t>
            </a:r>
          </a:p>
          <a:p>
            <a:r>
              <a:rPr lang="hu-HU" dirty="0" smtClean="0"/>
              <a:t>Oktatás </a:t>
            </a:r>
          </a:p>
          <a:p>
            <a:r>
              <a:rPr lang="hu-HU" dirty="0" smtClean="0"/>
              <a:t>Egészségügy</a:t>
            </a:r>
          </a:p>
          <a:p>
            <a:r>
              <a:rPr lang="hu-HU" dirty="0" smtClean="0"/>
              <a:t>Terület-lakóhely (szomszédság)</a:t>
            </a:r>
          </a:p>
          <a:p>
            <a:r>
              <a:rPr lang="hu-HU" dirty="0" smtClean="0"/>
              <a:t>Politikai érdekképviseleti</a:t>
            </a:r>
          </a:p>
          <a:p>
            <a:r>
              <a:rPr lang="hu-HU" dirty="0" smtClean="0"/>
              <a:t>Vállalkozás, gazdasági különbségek</a:t>
            </a:r>
            <a:endParaRPr lang="hu-HU" dirty="0"/>
          </a:p>
        </p:txBody>
      </p:sp>
    </p:spTree>
    <p:extLst>
      <p:ext uri="{BB962C8B-B14F-4D97-AF65-F5344CB8AC3E}">
        <p14:creationId xmlns="" xmlns:p14="http://schemas.microsoft.com/office/powerpoint/2010/main" val="5347438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dirty="0" smtClean="0"/>
              <a:t>Nyílt/lappangó</a:t>
            </a:r>
          </a:p>
          <a:p>
            <a:r>
              <a:rPr lang="hu-HU" dirty="0" smtClean="0"/>
              <a:t>Erőszakos/erőszakmentes</a:t>
            </a:r>
          </a:p>
          <a:p>
            <a:r>
              <a:rPr lang="hu-HU" dirty="0" smtClean="0"/>
              <a:t>Csoportot, közösséget érintő/ 1-2 embert érintő</a:t>
            </a:r>
          </a:p>
          <a:p>
            <a:r>
              <a:rPr lang="hu-HU" dirty="0" smtClean="0"/>
              <a:t>Megoldott/megoldatlan</a:t>
            </a:r>
          </a:p>
          <a:p>
            <a:r>
              <a:rPr lang="hu-HU" dirty="0"/>
              <a:t>Funkcionális/ </a:t>
            </a:r>
            <a:r>
              <a:rPr lang="hu-HU" dirty="0" smtClean="0"/>
              <a:t>diszfunkcionális</a:t>
            </a:r>
          </a:p>
          <a:p>
            <a:pPr>
              <a:buNone/>
            </a:pPr>
            <a:endParaRPr lang="hu-HU" dirty="0" smtClean="0"/>
          </a:p>
        </p:txBody>
      </p:sp>
      <p:sp>
        <p:nvSpPr>
          <p:cNvPr id="4" name="Cím 1"/>
          <p:cNvSpPr txBox="1">
            <a:spLocks/>
          </p:cNvSpPr>
          <p:nvPr/>
        </p:nvSpPr>
        <p:spPr>
          <a:xfrm>
            <a:off x="571472" y="64004"/>
            <a:ext cx="4700075" cy="9361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2400" b="1" i="0" u="none" strike="noStrike" kern="1200" cap="all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Konfliktusaink kicsiben és nagyban II. </a:t>
            </a:r>
            <a:endParaRPr kumimoji="0" lang="hu-HU" sz="2400" b="1" i="0" u="none" strike="noStrike" kern="1200" cap="all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525513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47989" y="44624"/>
            <a:ext cx="5838523" cy="936104"/>
          </a:xfrm>
        </p:spPr>
        <p:txBody>
          <a:bodyPr>
            <a:noAutofit/>
          </a:bodyPr>
          <a:lstStyle/>
          <a:p>
            <a:r>
              <a:rPr lang="hu-HU" sz="2800" dirty="0" smtClean="0"/>
              <a:t>Konfliktusaink kicsiben és nagyban III. </a:t>
            </a:r>
            <a:endParaRPr lang="hu-HU" sz="28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hu-HU" dirty="0" smtClean="0"/>
              <a:t>Eredet-forrás </a:t>
            </a:r>
          </a:p>
          <a:p>
            <a:r>
              <a:rPr lang="hu-HU" dirty="0" smtClean="0"/>
              <a:t>Forma, eszközök, témák , menete, mintázata</a:t>
            </a:r>
          </a:p>
          <a:p>
            <a:r>
              <a:rPr lang="hu-HU" dirty="0" smtClean="0"/>
              <a:t>Intenzitás</a:t>
            </a:r>
          </a:p>
          <a:p>
            <a:r>
              <a:rPr lang="hu-HU" dirty="0" smtClean="0"/>
              <a:t>Tartam</a:t>
            </a:r>
          </a:p>
          <a:p>
            <a:r>
              <a:rPr lang="hu-HU" dirty="0"/>
              <a:t>R</a:t>
            </a:r>
            <a:r>
              <a:rPr lang="hu-HU" dirty="0" smtClean="0"/>
              <a:t>edukció </a:t>
            </a:r>
            <a:r>
              <a:rPr lang="hu-HU" dirty="0"/>
              <a:t>vagy </a:t>
            </a:r>
            <a:r>
              <a:rPr lang="hu-HU" dirty="0" smtClean="0"/>
              <a:t>megoldás, </a:t>
            </a:r>
            <a:r>
              <a:rPr lang="hu-HU" dirty="0"/>
              <a:t>vitarendezés </a:t>
            </a:r>
            <a:r>
              <a:rPr lang="hu-HU" dirty="0" smtClean="0"/>
              <a:t>módjai</a:t>
            </a:r>
          </a:p>
          <a:p>
            <a:r>
              <a:rPr lang="hu-HU" dirty="0" smtClean="0"/>
              <a:t>Társadalmi környezet</a:t>
            </a:r>
          </a:p>
          <a:p>
            <a:r>
              <a:rPr lang="hu-HU" dirty="0" smtClean="0"/>
              <a:t>Természet</a:t>
            </a:r>
          </a:p>
          <a:p>
            <a:r>
              <a:rPr lang="hu-HU" dirty="0" smtClean="0"/>
              <a:t>Résztvevők száma</a:t>
            </a:r>
          </a:p>
          <a:p>
            <a:r>
              <a:rPr lang="hu-HU" dirty="0" smtClean="0"/>
              <a:t>Reális/nem </a:t>
            </a:r>
            <a:r>
              <a:rPr lang="hu-HU" dirty="0"/>
              <a:t>reális</a:t>
            </a:r>
          </a:p>
          <a:p>
            <a:r>
              <a:rPr lang="hu-HU" dirty="0"/>
              <a:t>Intézményesedett/nem intézményesedett</a:t>
            </a:r>
          </a:p>
          <a:p>
            <a:r>
              <a:rPr lang="hu-HU" dirty="0"/>
              <a:t>Szervezett/szervezetlen</a:t>
            </a:r>
          </a:p>
          <a:p>
            <a:r>
              <a:rPr lang="hu-HU" dirty="0"/>
              <a:t>Elsődleges/</a:t>
            </a:r>
            <a:r>
              <a:rPr lang="hu-HU" dirty="0" err="1"/>
              <a:t>mediált</a:t>
            </a:r>
            <a:endParaRPr lang="hu-HU" dirty="0"/>
          </a:p>
          <a:p>
            <a:r>
              <a:rPr lang="hu-HU" dirty="0"/>
              <a:t>Direkt, személyes, szubjektív/ személytelen, objektív</a:t>
            </a:r>
          </a:p>
          <a:p>
            <a:endParaRPr lang="hu-HU" dirty="0"/>
          </a:p>
          <a:p>
            <a:endParaRPr lang="hu-HU" dirty="0"/>
          </a:p>
        </p:txBody>
      </p:sp>
    </p:spTree>
    <p:extLst>
      <p:ext uri="{BB962C8B-B14F-4D97-AF65-F5344CB8AC3E}">
        <p14:creationId xmlns="" xmlns:p14="http://schemas.microsoft.com/office/powerpoint/2010/main" val="13333416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14290"/>
            <a:ext cx="5900750" cy="936104"/>
          </a:xfrm>
        </p:spPr>
        <p:txBody>
          <a:bodyPr>
            <a:normAutofit/>
          </a:bodyPr>
          <a:lstStyle/>
          <a:p>
            <a:r>
              <a:rPr lang="hu-HU" dirty="0" smtClean="0"/>
              <a:t>Konfliktusaink kicsiben és nagyban III. kutatási koncepció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u-HU" dirty="0"/>
          </a:p>
        </p:txBody>
      </p:sp>
      <p:graphicFrame>
        <p:nvGraphicFramePr>
          <p:cNvPr id="4" name="Táblázat 3"/>
          <p:cNvGraphicFramePr>
            <a:graphicFrameLocks noGrp="1"/>
          </p:cNvGraphicFramePr>
          <p:nvPr/>
        </p:nvGraphicFramePr>
        <p:xfrm>
          <a:off x="457200" y="1600201"/>
          <a:ext cx="8229601" cy="4114817"/>
        </p:xfrm>
        <a:graphic>
          <a:graphicData uri="http://schemas.openxmlformats.org/drawingml/2006/table">
            <a:tbl>
              <a:tblPr>
                <a:tableStyleId>{D113A9D2-9D6B-4929-AA2D-F23B5EE8CBE7}</a:tableStyleId>
              </a:tblPr>
              <a:tblGrid>
                <a:gridCol w="2118511"/>
                <a:gridCol w="1996288"/>
                <a:gridCol w="2057401"/>
                <a:gridCol w="2057401"/>
              </a:tblGrid>
              <a:tr h="58783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000" dirty="0"/>
                        <a:t> </a:t>
                      </a:r>
                      <a:endParaRPr lang="hu-H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 dirty="0">
                          <a:solidFill>
                            <a:schemeClr val="tx1"/>
                          </a:solidFill>
                        </a:rPr>
                        <a:t>mérési szint / hatókör</a:t>
                      </a:r>
                      <a:endParaRPr lang="hu-HU" sz="16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</a:tr>
              <a:tr h="58783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200" dirty="0"/>
                        <a:t> </a:t>
                      </a:r>
                      <a:endParaRPr lang="hu-HU" sz="1200" dirty="0">
                        <a:solidFill>
                          <a:srgbClr val="0070C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400" dirty="0"/>
                        <a:t>egyéni </a:t>
                      </a:r>
                      <a:r>
                        <a:rPr lang="hu-HU" sz="1400" dirty="0" err="1"/>
                        <a:t>mikroszint</a:t>
                      </a:r>
                      <a:endParaRPr lang="hu-HU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400" dirty="0"/>
                        <a:t>csoportos </a:t>
                      </a:r>
                      <a:r>
                        <a:rPr lang="hu-HU" sz="1400" dirty="0" err="1"/>
                        <a:t>mezoszint</a:t>
                      </a:r>
                      <a:endParaRPr lang="hu-HU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400" dirty="0"/>
                        <a:t>közösségi makroszint</a:t>
                      </a:r>
                      <a:endParaRPr lang="hu-HU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587831">
                <a:tc>
                  <a:txBody>
                    <a:bodyPr/>
                    <a:lstStyle/>
                    <a:p>
                      <a:pPr marL="164465"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1600" dirty="0">
                          <a:solidFill>
                            <a:schemeClr val="tx1"/>
                          </a:solidFill>
                        </a:rPr>
                        <a:t>1. demográfiai</a:t>
                      </a:r>
                      <a:endParaRPr lang="hu-HU" sz="16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 gridSpan="3">
                  <a:txBody>
                    <a:bodyPr/>
                    <a:lstStyle/>
                    <a:p>
                      <a:pPr marL="164465"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1400" dirty="0"/>
                        <a:t>korosztályi-generációs, nemi alapú, etnikai/kisebbségi</a:t>
                      </a:r>
                      <a:endParaRPr lang="hu-HU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</a:tr>
              <a:tr h="587831">
                <a:tc>
                  <a:txBody>
                    <a:bodyPr/>
                    <a:lstStyle/>
                    <a:p>
                      <a:pPr marL="164465"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1600" dirty="0">
                          <a:solidFill>
                            <a:schemeClr val="tx1"/>
                          </a:solidFill>
                        </a:rPr>
                        <a:t>2. magánéleti-társas</a:t>
                      </a:r>
                      <a:endParaRPr lang="hu-HU" sz="16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 gridSpan="3">
                  <a:txBody>
                    <a:bodyPr/>
                    <a:lstStyle/>
                    <a:p>
                      <a:pPr marL="164465"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1400" dirty="0"/>
                        <a:t>családi-társas élet, személyes kapcsolatok</a:t>
                      </a:r>
                      <a:endParaRPr lang="hu-HU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</a:tr>
              <a:tr h="587831">
                <a:tc>
                  <a:txBody>
                    <a:bodyPr/>
                    <a:lstStyle/>
                    <a:p>
                      <a:pPr marL="164465"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1600" dirty="0">
                          <a:solidFill>
                            <a:schemeClr val="tx1"/>
                          </a:solidFill>
                        </a:rPr>
                        <a:t>3. munkaerő-piaci</a:t>
                      </a:r>
                      <a:endParaRPr lang="hu-HU" sz="16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 gridSpan="3">
                  <a:txBody>
                    <a:bodyPr/>
                    <a:lstStyle/>
                    <a:p>
                      <a:pPr marL="164465"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1400" dirty="0"/>
                        <a:t>jövedelmi, munkavégzéssel összefüggő, vezető-beosztott</a:t>
                      </a:r>
                      <a:endParaRPr lang="hu-HU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</a:tr>
              <a:tr h="587831">
                <a:tc>
                  <a:txBody>
                    <a:bodyPr/>
                    <a:lstStyle/>
                    <a:p>
                      <a:pPr marL="164465"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1600" dirty="0">
                          <a:solidFill>
                            <a:schemeClr val="tx1"/>
                          </a:solidFill>
                        </a:rPr>
                        <a:t>4. területi-lakóhelyi</a:t>
                      </a:r>
                      <a:endParaRPr lang="hu-HU" sz="16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 gridSpan="3">
                  <a:txBody>
                    <a:bodyPr/>
                    <a:lstStyle/>
                    <a:p>
                      <a:pPr marL="164465"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1400" dirty="0"/>
                        <a:t>lakóhelyi, szomszédsági, regionális-térségi, urbanizációs</a:t>
                      </a:r>
                      <a:endParaRPr lang="hu-HU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</a:tr>
              <a:tr h="587831">
                <a:tc>
                  <a:txBody>
                    <a:bodyPr/>
                    <a:lstStyle/>
                    <a:p>
                      <a:pPr marL="164465"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1600" dirty="0">
                          <a:solidFill>
                            <a:schemeClr val="tx1"/>
                          </a:solidFill>
                        </a:rPr>
                        <a:t>5. hatalmi-intézményi</a:t>
                      </a:r>
                      <a:endParaRPr lang="hu-HU" sz="16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 gridSpan="3">
                  <a:txBody>
                    <a:bodyPr/>
                    <a:lstStyle/>
                    <a:p>
                      <a:pPr marL="164465"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1400" dirty="0"/>
                        <a:t>alá-fölérendeltség, politikai, döntéshozatali, képviseleti</a:t>
                      </a:r>
                      <a:endParaRPr lang="hu-HU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14290"/>
            <a:ext cx="4700075" cy="936104"/>
          </a:xfrm>
        </p:spPr>
        <p:txBody>
          <a:bodyPr/>
          <a:lstStyle/>
          <a:p>
            <a:r>
              <a:rPr lang="hu-HU" dirty="0" smtClean="0"/>
              <a:t>Konfliktusok kezelése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u-HU" dirty="0" smtClean="0"/>
              <a:t>Tudunk-e konfliktusokat felvállalni? </a:t>
            </a:r>
          </a:p>
          <a:p>
            <a:pPr lvl="1"/>
            <a:r>
              <a:rPr lang="hu-HU" dirty="0" smtClean="0"/>
              <a:t>Thomas </a:t>
            </a:r>
            <a:r>
              <a:rPr lang="hu-HU" dirty="0" err="1" smtClean="0"/>
              <a:t>Killmann</a:t>
            </a:r>
            <a:r>
              <a:rPr lang="hu-HU" dirty="0" smtClean="0"/>
              <a:t> (versengés, problémamegoldás, elkerülés, alkalmazkodás)</a:t>
            </a:r>
          </a:p>
          <a:p>
            <a:r>
              <a:rPr lang="hu-HU" dirty="0" smtClean="0"/>
              <a:t>Családon belüli konfliktusok </a:t>
            </a:r>
          </a:p>
          <a:p>
            <a:pPr lvl="1"/>
            <a:r>
              <a:rPr lang="hu-HU" dirty="0" smtClean="0"/>
              <a:t>generációkon átívelő, az adás és kapás egyensúlya, kollektív traumák és ezek feldolgozása, családi, kapcsolati játszmák – tranzakció-analízis)</a:t>
            </a:r>
          </a:p>
          <a:p>
            <a:r>
              <a:rPr lang="hu-HU" dirty="0" smtClean="0"/>
              <a:t>Közösségi szinten megjelenő konfliktusok</a:t>
            </a:r>
          </a:p>
          <a:p>
            <a:pPr lvl="1"/>
            <a:endParaRPr lang="hu-HU" dirty="0" smtClean="0"/>
          </a:p>
          <a:p>
            <a:pPr>
              <a:buNone/>
            </a:pPr>
            <a:endParaRPr lang="hu-HU" dirty="0" smtClean="0"/>
          </a:p>
          <a:p>
            <a:pPr>
              <a:buNone/>
            </a:pPr>
            <a:endParaRPr lang="hu-HU" dirty="0" smtClean="0"/>
          </a:p>
          <a:p>
            <a:pPr>
              <a:buNone/>
            </a:pPr>
            <a:endParaRPr lang="hu-HU" dirty="0" smtClean="0"/>
          </a:p>
          <a:p>
            <a:endParaRPr lang="hu-H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GYENI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GYENI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1752</TotalTime>
  <Words>397</Words>
  <Application>Microsoft Office PowerPoint</Application>
  <PresentationFormat>Diavetítés a képernyőre (4:3 oldalarány)</PresentationFormat>
  <Paragraphs>93</Paragraphs>
  <Slides>11</Slides>
  <Notes>2</Notes>
  <HiddenSlides>0</HiddenSlides>
  <MMClips>0</MMClips>
  <ScaleCrop>false</ScaleCrop>
  <HeadingPairs>
    <vt:vector size="4" baseType="variant">
      <vt:variant>
        <vt:lpstr>Téma</vt:lpstr>
      </vt:variant>
      <vt:variant>
        <vt:i4>2</vt:i4>
      </vt:variant>
      <vt:variant>
        <vt:lpstr>Diacímek</vt:lpstr>
      </vt:variant>
      <vt:variant>
        <vt:i4>11</vt:i4>
      </vt:variant>
    </vt:vector>
  </HeadingPairs>
  <TitlesOfParts>
    <vt:vector size="13" baseType="lpstr">
      <vt:lpstr>Office-téma</vt:lpstr>
      <vt:lpstr>1_Office-téma</vt:lpstr>
      <vt:lpstr>Együttélés másokkal – konfliktusok kicsiben és nagyban, kívül és belül  Dr. Szabó-Tóth Kinga  ME BTK</vt:lpstr>
      <vt:lpstr>A projektről „…fecseg a felszín, hallgat a mély.”</vt:lpstr>
      <vt:lpstr>Konfliktus-fogalmak, elméletek I. </vt:lpstr>
      <vt:lpstr>Konfliktus-fogalmak, elméletek II. </vt:lpstr>
      <vt:lpstr>Konfliktusaink kicsiben és nagyban I.  (területek)</vt:lpstr>
      <vt:lpstr>6. dia</vt:lpstr>
      <vt:lpstr>Konfliktusaink kicsiben és nagyban III. </vt:lpstr>
      <vt:lpstr>Konfliktusaink kicsiben és nagyban III. kutatási koncepció</vt:lpstr>
      <vt:lpstr>Konfliktusok kezelése</vt:lpstr>
      <vt:lpstr>Köszönetnyilvánítás</vt:lpstr>
      <vt:lpstr>KÖSZÖNÖM  A FIGYELMET!</vt:lpstr>
    </vt:vector>
  </TitlesOfParts>
  <Company>novak.adam@gmail.com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Asdfsdafa dsfasd asdf</dc:title>
  <dc:creator>Ádám Novák</dc:creator>
  <cp:lastModifiedBy>Graholy Éva</cp:lastModifiedBy>
  <cp:revision>101</cp:revision>
  <dcterms:created xsi:type="dcterms:W3CDTF">2014-03-03T11:13:53Z</dcterms:created>
  <dcterms:modified xsi:type="dcterms:W3CDTF">2018-06-04T09:37:51Z</dcterms:modified>
</cp:coreProperties>
</file>