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14"/>
  </p:notesMasterIdLst>
  <p:sldIdLst>
    <p:sldId id="280" r:id="rId3"/>
    <p:sldId id="281" r:id="rId4"/>
    <p:sldId id="261" r:id="rId5"/>
    <p:sldId id="282" r:id="rId6"/>
    <p:sldId id="272" r:id="rId7"/>
    <p:sldId id="274" r:id="rId8"/>
    <p:sldId id="277" r:id="rId9"/>
    <p:sldId id="285" r:id="rId10"/>
    <p:sldId id="283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 rtl="0"/>
            <a:fld id="{CDA5C11E-540C-488B-B718-84796C0B45F1}" type="slidenum">
              <a:rPr lang="hu-HU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defTabSz="457200" rtl="0"/>
              <a:t>1</a:t>
            </a:fld>
            <a:endParaRPr lang="hu-HU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23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61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02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56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6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457200" rtl="0"/>
            <a:fld id="{0DD05FFA-4383-4574-9830-A5FF25BE8406}" type="datetimeFigureOut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l" defTabSz="457200" rtl="0"/>
              <a:t>2018.06.04.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457200" rtl="0"/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457200" rtl="0"/>
            <a:fld id="{774ECFDF-B4B8-4D79-9C23-DD008FAF0A0B}" type="slidenum">
              <a:rPr lang="hu-HU" sz="1200" kern="12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algn="r" defTabSz="457200" rtl="0"/>
              <a:t>‹#›</a:t>
            </a:fld>
            <a:endParaRPr lang="hu-HU" sz="1200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9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2018.06.04.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0DD05FFA-4383-4574-9830-A5FF25BE8406}" type="datetimeFigureOut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2018.06.04.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774ECFDF-B4B8-4D79-9C23-DD008FAF0A0B}" type="slidenum">
              <a:rPr lang="hu-HU" kern="120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pPr defTabSz="457200" rtl="0"/>
              <a:t>‹#›</a:t>
            </a:fld>
            <a:endParaRPr lang="hu-HU" kern="1200">
              <a:solidFill>
                <a:prstClr val="black">
                  <a:tint val="75000"/>
                </a:prst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928670"/>
            <a:ext cx="7028854" cy="1440160"/>
          </a:xfrm>
        </p:spPr>
        <p:txBody>
          <a:bodyPr/>
          <a:lstStyle/>
          <a:p>
            <a:r>
              <a:rPr lang="hu-HU" sz="3600" dirty="0" smtClean="0"/>
              <a:t>Együttélés másokkal – konfliktusok kicsiben és nagyban, kívül és belül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>Dr. Szabó-Tóth Kinga </a:t>
            </a:r>
            <a:br>
              <a:rPr lang="hu-HU" sz="2800" dirty="0" smtClean="0"/>
            </a:br>
            <a:r>
              <a:rPr lang="hu-HU" sz="2800" dirty="0" smtClean="0"/>
              <a:t>ME BTK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/>
            <a:r>
              <a:rPr lang="hu-HU" kern="1200" dirty="0">
                <a:solidFill>
                  <a:prstClr val="white"/>
                </a:solidFill>
                <a:latin typeface="Arial"/>
                <a:ea typeface="+mn-ea"/>
                <a:cs typeface="+mn-cs"/>
              </a:rPr>
              <a:t>EFOP-3.6.2-16-2017-00007</a:t>
            </a:r>
          </a:p>
        </p:txBody>
      </p:sp>
    </p:spTree>
    <p:extLst>
      <p:ext uri="{BB962C8B-B14F-4D97-AF65-F5344CB8AC3E}">
        <p14:creationId xmlns:p14="http://schemas.microsoft.com/office/powerpoint/2010/main" xmlns="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</a:t>
            </a:r>
            <a:r>
              <a:rPr lang="hu-HU" sz="2800" dirty="0" smtClean="0"/>
              <a:t>támogatta.</a:t>
            </a:r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="" xmlns:p14="http://schemas.microsoft.com/office/powerpoint/2010/main" val="283153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7043758" cy="4691063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Társadalmi konfliktusok előrejelzése, leírása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kutatás apropója</a:t>
            </a:r>
          </a:p>
          <a:p>
            <a:pPr marL="285750" indent="-285750"/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Kvantitatív vizsgálatok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Településszintű adatok (térinformatikai térképek)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település részletesen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Online kérdőívek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településen lakossági lekérdezés (1000 fős mintán)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Adattárház építése</a:t>
            </a:r>
          </a:p>
          <a:p>
            <a:pPr marL="742950" lvl="1" indent="-285750"/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Kvalitatív vizsgálatok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település  mélyfúrások (interjúk, terepmunka)</a:t>
            </a:r>
          </a:p>
          <a:p>
            <a:pPr marL="742950" lvl="1" indent="-285750"/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Krízisintervenciós team (tananyag, hallgatók)</a:t>
            </a:r>
          </a:p>
          <a:p>
            <a:pPr marL="285750" lvl="0" indent="-285750"/>
            <a:endParaRPr lang="hu-H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lvl="0" indent="-285750"/>
            <a:r>
              <a:rPr lang="hu-H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*Konferenciák, vendégoktatók, publikációk, K+F tréning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2910" y="214290"/>
            <a:ext cx="5614998" cy="8640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projektről</a:t>
            </a:r>
            <a:br>
              <a:rPr lang="hu-HU" dirty="0" smtClean="0"/>
            </a:br>
            <a:r>
              <a:rPr lang="hu-HU" sz="2200" i="1" dirty="0" smtClean="0"/>
              <a:t>„…</a:t>
            </a:r>
            <a:r>
              <a:rPr lang="en-US" sz="2200" i="1" dirty="0" err="1" smtClean="0"/>
              <a:t>fecseg</a:t>
            </a:r>
            <a:r>
              <a:rPr lang="en-US" sz="2200" i="1" dirty="0" smtClean="0"/>
              <a:t> a </a:t>
            </a:r>
            <a:r>
              <a:rPr lang="en-US" sz="2200" i="1" dirty="0" err="1" smtClean="0"/>
              <a:t>felsz</a:t>
            </a:r>
            <a:r>
              <a:rPr lang="hu-HU" sz="2200" i="1" dirty="0" smtClean="0"/>
              <a:t>í</a:t>
            </a:r>
            <a:r>
              <a:rPr lang="en-US" sz="2200" i="1" dirty="0" smtClean="0"/>
              <a:t>n, </a:t>
            </a:r>
            <a:r>
              <a:rPr lang="en-US" sz="2200" i="1" dirty="0" err="1" smtClean="0"/>
              <a:t>hallgat</a:t>
            </a:r>
            <a:r>
              <a:rPr lang="en-US" sz="2200" i="1" dirty="0" smtClean="0"/>
              <a:t> a </a:t>
            </a:r>
            <a:r>
              <a:rPr lang="en-US" sz="2200" i="1" dirty="0" err="1" smtClean="0"/>
              <a:t>mély</a:t>
            </a:r>
            <a:r>
              <a:rPr lang="hu-HU" sz="2200" i="1" dirty="0" smtClean="0"/>
              <a:t>.”</a:t>
            </a:r>
            <a:endParaRPr lang="hu-HU" sz="2200" i="1" dirty="0"/>
          </a:p>
        </p:txBody>
      </p:sp>
    </p:spTree>
    <p:extLst>
      <p:ext uri="{BB962C8B-B14F-4D97-AF65-F5344CB8AC3E}">
        <p14:creationId xmlns:p14="http://schemas.microsoft.com/office/powerpoint/2010/main" xmlns="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565388" cy="936104"/>
          </a:xfrm>
        </p:spPr>
        <p:txBody>
          <a:bodyPr>
            <a:noAutofit/>
          </a:bodyPr>
          <a:lstStyle/>
          <a:p>
            <a:r>
              <a:rPr lang="hu-HU" sz="2800" dirty="0" smtClean="0"/>
              <a:t>Konfliktus-fogalmak, elméletek I.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</p:txBody>
      </p:sp>
      <p:pic>
        <p:nvPicPr>
          <p:cNvPr id="4" name="Kép 3" descr="http://www.matud.iif.hu/2014/11/Pics/Csizmadi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6143668" cy="39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457200" y="1425347"/>
            <a:ext cx="5565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Előzmények – a konfliktusok lehetséges értelmezései</a:t>
            </a:r>
            <a:endParaRPr lang="hu-H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071934" y="6249273"/>
            <a:ext cx="15760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Forrás: Csizmadia, 2014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56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700075" cy="936104"/>
          </a:xfrm>
        </p:spPr>
        <p:txBody>
          <a:bodyPr/>
          <a:lstStyle/>
          <a:p>
            <a:r>
              <a:rPr lang="hu-HU" dirty="0" smtClean="0"/>
              <a:t>Konfliktus-fogalmak, elméletek II.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Csoportközi konfliktusok – kevés erőforrás</a:t>
            </a:r>
          </a:p>
          <a:p>
            <a:r>
              <a:rPr lang="hu-HU" dirty="0" smtClean="0"/>
              <a:t>Megjelenési szintek (mikro, </a:t>
            </a:r>
            <a:r>
              <a:rPr lang="hu-HU" dirty="0" err="1" smtClean="0"/>
              <a:t>mezo</a:t>
            </a:r>
            <a:r>
              <a:rPr lang="hu-HU" dirty="0" smtClean="0"/>
              <a:t>, makro)</a:t>
            </a:r>
          </a:p>
          <a:p>
            <a:r>
              <a:rPr lang="hu-HU" dirty="0" smtClean="0"/>
              <a:t>Konfliktus megnyilvánulási formái (szóbeli, elkerülés, pletyka, kirekesztés, fizikai agresszió, üldözés, kiirtás)</a:t>
            </a:r>
          </a:p>
          <a:p>
            <a:r>
              <a:rPr lang="hu-HU" dirty="0" smtClean="0"/>
              <a:t>Szerepkonfliktusok</a:t>
            </a:r>
          </a:p>
          <a:p>
            <a:r>
              <a:rPr lang="hu-HU" dirty="0" smtClean="0"/>
              <a:t>Társadalmi változások és konfliktusok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4700075" cy="936104"/>
          </a:xfrm>
        </p:spPr>
        <p:txBody>
          <a:bodyPr/>
          <a:lstStyle/>
          <a:p>
            <a:r>
              <a:rPr lang="hu-HU" dirty="0" smtClean="0"/>
              <a:t>Konfliktusaink kicsiben és nagyban I.  (területek)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Demográfiai (nemi, életkori)</a:t>
            </a:r>
          </a:p>
          <a:p>
            <a:r>
              <a:rPr lang="hu-HU" dirty="0" smtClean="0"/>
              <a:t>Vallás</a:t>
            </a:r>
          </a:p>
          <a:p>
            <a:r>
              <a:rPr lang="hu-HU" dirty="0" smtClean="0"/>
              <a:t>Etnikai hovatartozás</a:t>
            </a:r>
          </a:p>
          <a:p>
            <a:r>
              <a:rPr lang="hu-HU" dirty="0" smtClean="0"/>
              <a:t>Magánéleti-társas (család, barát)</a:t>
            </a:r>
          </a:p>
          <a:p>
            <a:r>
              <a:rPr lang="hu-HU" dirty="0" smtClean="0"/>
              <a:t>Munkaerőpiac</a:t>
            </a:r>
          </a:p>
          <a:p>
            <a:r>
              <a:rPr lang="hu-HU" dirty="0" smtClean="0"/>
              <a:t>Oktatás </a:t>
            </a:r>
          </a:p>
          <a:p>
            <a:r>
              <a:rPr lang="hu-HU" dirty="0" smtClean="0"/>
              <a:t>Egészségügy</a:t>
            </a:r>
          </a:p>
          <a:p>
            <a:r>
              <a:rPr lang="hu-HU" dirty="0" smtClean="0"/>
              <a:t>Terület-lakóhely (szomszédság)</a:t>
            </a:r>
          </a:p>
          <a:p>
            <a:r>
              <a:rPr lang="hu-HU" dirty="0" smtClean="0"/>
              <a:t>Politikai érdekképviseleti</a:t>
            </a:r>
          </a:p>
          <a:p>
            <a:r>
              <a:rPr lang="hu-HU" dirty="0" smtClean="0"/>
              <a:t>Vállalkozás, gazdasági különbségek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53474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Nyílt/lappangó</a:t>
            </a:r>
          </a:p>
          <a:p>
            <a:r>
              <a:rPr lang="hu-HU" dirty="0" smtClean="0"/>
              <a:t>Erőszakos/erőszakmentes</a:t>
            </a:r>
          </a:p>
          <a:p>
            <a:r>
              <a:rPr lang="hu-HU" dirty="0" smtClean="0"/>
              <a:t>Csoportot, közösséget érintő/ 1-2 embert érintő</a:t>
            </a:r>
          </a:p>
          <a:p>
            <a:r>
              <a:rPr lang="hu-HU" dirty="0" smtClean="0"/>
              <a:t>Megoldott/megoldatlan</a:t>
            </a:r>
          </a:p>
          <a:p>
            <a:r>
              <a:rPr lang="hu-HU" dirty="0"/>
              <a:t>Funkcionális/ </a:t>
            </a:r>
            <a:r>
              <a:rPr lang="hu-HU" dirty="0" smtClean="0"/>
              <a:t>diszfunkcionális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71472" y="64004"/>
            <a:ext cx="470007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Konfliktusaink kicsiben és nagyban II. 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55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838523" cy="936104"/>
          </a:xfrm>
        </p:spPr>
        <p:txBody>
          <a:bodyPr>
            <a:noAutofit/>
          </a:bodyPr>
          <a:lstStyle/>
          <a:p>
            <a:r>
              <a:rPr lang="hu-HU" sz="2800" dirty="0" smtClean="0"/>
              <a:t>Konfliktusaink kicsiben és nagyban III.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Eredet-forrás </a:t>
            </a:r>
          </a:p>
          <a:p>
            <a:r>
              <a:rPr lang="hu-HU" dirty="0" smtClean="0"/>
              <a:t>Forma, eszközök, témák , menete, mintázata</a:t>
            </a:r>
          </a:p>
          <a:p>
            <a:r>
              <a:rPr lang="hu-HU" dirty="0" smtClean="0"/>
              <a:t>Intenzitás</a:t>
            </a:r>
          </a:p>
          <a:p>
            <a:r>
              <a:rPr lang="hu-HU" dirty="0" smtClean="0"/>
              <a:t>Tartam</a:t>
            </a:r>
          </a:p>
          <a:p>
            <a:r>
              <a:rPr lang="hu-HU" dirty="0"/>
              <a:t>R</a:t>
            </a:r>
            <a:r>
              <a:rPr lang="hu-HU" dirty="0" smtClean="0"/>
              <a:t>edukció </a:t>
            </a:r>
            <a:r>
              <a:rPr lang="hu-HU" dirty="0"/>
              <a:t>vagy </a:t>
            </a:r>
            <a:r>
              <a:rPr lang="hu-HU" dirty="0" smtClean="0"/>
              <a:t>megoldás, </a:t>
            </a:r>
            <a:r>
              <a:rPr lang="hu-HU" dirty="0"/>
              <a:t>vitarendezés </a:t>
            </a:r>
            <a:r>
              <a:rPr lang="hu-HU" dirty="0" smtClean="0"/>
              <a:t>módjai</a:t>
            </a:r>
          </a:p>
          <a:p>
            <a:r>
              <a:rPr lang="hu-HU" dirty="0" smtClean="0"/>
              <a:t>Társadalmi környezet</a:t>
            </a:r>
          </a:p>
          <a:p>
            <a:r>
              <a:rPr lang="hu-HU" dirty="0" smtClean="0"/>
              <a:t>Természet</a:t>
            </a:r>
          </a:p>
          <a:p>
            <a:r>
              <a:rPr lang="hu-HU" dirty="0" smtClean="0"/>
              <a:t>Résztvevők száma</a:t>
            </a:r>
          </a:p>
          <a:p>
            <a:r>
              <a:rPr lang="hu-HU" dirty="0" smtClean="0"/>
              <a:t>Reális/nem </a:t>
            </a:r>
            <a:r>
              <a:rPr lang="hu-HU" dirty="0"/>
              <a:t>reális</a:t>
            </a:r>
          </a:p>
          <a:p>
            <a:r>
              <a:rPr lang="hu-HU" dirty="0"/>
              <a:t>Intézményesedett/nem intézményesedett</a:t>
            </a:r>
          </a:p>
          <a:p>
            <a:r>
              <a:rPr lang="hu-HU" dirty="0"/>
              <a:t>Szervezett/szervezetlen</a:t>
            </a:r>
          </a:p>
          <a:p>
            <a:r>
              <a:rPr lang="hu-HU" dirty="0"/>
              <a:t>Elsődleges/</a:t>
            </a:r>
            <a:r>
              <a:rPr lang="hu-HU" dirty="0" err="1"/>
              <a:t>mediált</a:t>
            </a:r>
            <a:endParaRPr lang="hu-HU" dirty="0"/>
          </a:p>
          <a:p>
            <a:r>
              <a:rPr lang="hu-HU" dirty="0"/>
              <a:t>Direkt, személyes, szubjektív/ személytelen, objektív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3334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900750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Konfliktusaink kicsiben és nagyban III. kutatási koncepció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57200" y="1600201"/>
          <a:ext cx="8229601" cy="411481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118511"/>
                <a:gridCol w="1996288"/>
                <a:gridCol w="2057401"/>
                <a:gridCol w="2057401"/>
              </a:tblGrid>
              <a:tr h="587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/>
                        <a:t> </a:t>
                      </a:r>
                      <a:endParaRPr lang="hu-H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mérési szint / hatókör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/>
                        <a:t> </a:t>
                      </a:r>
                      <a:endParaRPr lang="hu-HU" sz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egyéni </a:t>
                      </a:r>
                      <a:r>
                        <a:rPr lang="hu-HU" sz="1400" dirty="0" err="1"/>
                        <a:t>mikroszint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csoportos </a:t>
                      </a:r>
                      <a:r>
                        <a:rPr lang="hu-HU" sz="1400" dirty="0" err="1"/>
                        <a:t>mezoszint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közösségi makroszint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1. demográfiai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/>
                        <a:t>korosztályi-generációs, nemi alapú, etnikai/kisebbségi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2. magánéleti-társas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/>
                        <a:t>családi-társas élet, személyes kapcsolatok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3. munkaerő-piaci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/>
                        <a:t>jövedelmi, munkavégzéssel összefüggő, vezető-beosztott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4. területi-lakóhelyi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/>
                        <a:t>lakóhelyi, szomszédsági, regionális-térségi, urbanizációs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7831">
                <a:tc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5. hatalmi-intézményi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16446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/>
                        <a:t>alá-fölérendeltség, politikai, döntéshozatali, képviseleti</a:t>
                      </a:r>
                      <a:endParaRPr lang="hu-H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700075" cy="936104"/>
          </a:xfrm>
        </p:spPr>
        <p:txBody>
          <a:bodyPr/>
          <a:lstStyle/>
          <a:p>
            <a:r>
              <a:rPr lang="hu-HU" dirty="0" smtClean="0"/>
              <a:t>Konfliktusok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Tudunk-e konfliktusokat felvállalni? </a:t>
            </a:r>
          </a:p>
          <a:p>
            <a:pPr lvl="1"/>
            <a:r>
              <a:rPr lang="hu-HU" dirty="0" smtClean="0"/>
              <a:t>Thomas </a:t>
            </a:r>
            <a:r>
              <a:rPr lang="hu-HU" dirty="0" err="1" smtClean="0"/>
              <a:t>Killmann</a:t>
            </a:r>
            <a:r>
              <a:rPr lang="hu-HU" dirty="0" smtClean="0"/>
              <a:t> (versengés, problémamegoldás, elkerülés, alkalmazkodás)</a:t>
            </a:r>
          </a:p>
          <a:p>
            <a:r>
              <a:rPr lang="hu-HU" dirty="0" smtClean="0"/>
              <a:t>Családon belüli konfliktusok </a:t>
            </a:r>
          </a:p>
          <a:p>
            <a:pPr lvl="1"/>
            <a:r>
              <a:rPr lang="hu-HU" dirty="0" smtClean="0"/>
              <a:t>generációkon átívelő, az adás és kapás egyensúlya, kollektív traumák és ezek feldolgozása, családi, kapcsolati játszmák – tranzakció-analízis)</a:t>
            </a:r>
          </a:p>
          <a:p>
            <a:r>
              <a:rPr lang="hu-HU" dirty="0" smtClean="0"/>
              <a:t>Közösségi szinten megjelenő konfliktusok</a:t>
            </a:r>
          </a:p>
          <a:p>
            <a:pPr lvl="1"/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397</Words>
  <Application>Microsoft Office PowerPoint</Application>
  <PresentationFormat>Diavetítés a képernyőre (4:3 oldalarány)</PresentationFormat>
  <Paragraphs>93</Paragraphs>
  <Slides>11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Office-téma</vt:lpstr>
      <vt:lpstr>1_Office-téma</vt:lpstr>
      <vt:lpstr>Együttélés másokkal – konfliktusok kicsiben és nagyban, kívül és belül  Dr. Szabó-Tóth Kinga  ME BTK</vt:lpstr>
      <vt:lpstr>A projektről „…fecseg a felszín, hallgat a mély.”</vt:lpstr>
      <vt:lpstr>Konfliktus-fogalmak, elméletek I. </vt:lpstr>
      <vt:lpstr>Konfliktus-fogalmak, elméletek II. </vt:lpstr>
      <vt:lpstr>Konfliktusaink kicsiben és nagyban I.  (területek)</vt:lpstr>
      <vt:lpstr>6. dia</vt:lpstr>
      <vt:lpstr>Konfliktusaink kicsiben és nagyban III. </vt:lpstr>
      <vt:lpstr>Konfliktusaink kicsiben és nagyban III. kutatási koncepció</vt:lpstr>
      <vt:lpstr>Konfliktusok kezelése</vt:lpstr>
      <vt:lpstr>Köszönetnyilvánítás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101</cp:revision>
  <dcterms:created xsi:type="dcterms:W3CDTF">2014-03-03T11:13:53Z</dcterms:created>
  <dcterms:modified xsi:type="dcterms:W3CDTF">2018-06-04T09:37:51Z</dcterms:modified>
</cp:coreProperties>
</file>