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302" r:id="rId3"/>
    <p:sldId id="301" r:id="rId4"/>
    <p:sldId id="303" r:id="rId5"/>
    <p:sldId id="289" r:id="rId6"/>
    <p:sldId id="272" r:id="rId7"/>
    <p:sldId id="285" r:id="rId8"/>
    <p:sldId id="290" r:id="rId9"/>
    <p:sldId id="291" r:id="rId10"/>
    <p:sldId id="286" r:id="rId11"/>
    <p:sldId id="298" r:id="rId12"/>
    <p:sldId id="304" r:id="rId13"/>
    <p:sldId id="296" r:id="rId14"/>
    <p:sldId id="306" r:id="rId15"/>
    <p:sldId id="305" r:id="rId16"/>
    <p:sldId id="299" r:id="rId17"/>
    <p:sldId id="26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4" d="100"/>
          <a:sy n="104" d="100"/>
        </p:scale>
        <p:origin x="-130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2020.06.24.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sz="2800" dirty="0" err="1" smtClean="0"/>
              <a:t>Patterns</a:t>
            </a:r>
            <a:r>
              <a:rPr lang="hu-HU" sz="2800" dirty="0" smtClean="0"/>
              <a:t> of </a:t>
            </a:r>
            <a:r>
              <a:rPr lang="hu-HU" sz="2800" dirty="0" err="1" smtClean="0"/>
              <a:t>Conflicts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and </a:t>
            </a:r>
            <a:r>
              <a:rPr lang="hu-HU" sz="2800" dirty="0" err="1" smtClean="0"/>
              <a:t>within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romani </a:t>
            </a:r>
            <a:r>
              <a:rPr lang="hu-HU" sz="2800" dirty="0" err="1" smtClean="0"/>
              <a:t>population</a:t>
            </a:r>
            <a:r>
              <a:rPr lang="hu-HU" sz="2800" dirty="0" smtClean="0"/>
              <a:t> in Hungary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0" dirty="0" smtClean="0"/>
              <a:t>Havasi Virág</a:t>
            </a:r>
            <a:endParaRPr lang="hu-HU" sz="2000" b="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Institution-individual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School</a:t>
            </a:r>
            <a:r>
              <a:rPr lang="hu-HU" dirty="0" smtClean="0"/>
              <a:t>: feeling of </a:t>
            </a:r>
            <a:r>
              <a:rPr lang="hu-HU" dirty="0" err="1" smtClean="0"/>
              <a:t>discrimination</a:t>
            </a:r>
            <a:r>
              <a:rPr lang="hu-HU" dirty="0" smtClean="0"/>
              <a:t> (</a:t>
            </a:r>
            <a:r>
              <a:rPr lang="hu-HU" dirty="0" err="1" smtClean="0"/>
              <a:t>first</a:t>
            </a:r>
            <a:r>
              <a:rPr lang="hu-HU" dirty="0" smtClean="0"/>
              <a:t> in </a:t>
            </a:r>
            <a:r>
              <a:rPr lang="hu-HU" dirty="0" err="1" smtClean="0"/>
              <a:t>gypsy</a:t>
            </a:r>
            <a:r>
              <a:rPr lang="hu-HU" dirty="0" smtClean="0"/>
              <a:t>-non </a:t>
            </a:r>
            <a:r>
              <a:rPr lang="hu-HU" dirty="0" err="1" smtClean="0"/>
              <a:t>gypsy</a:t>
            </a:r>
            <a:r>
              <a:rPr lang="hu-HU" dirty="0" smtClean="0"/>
              <a:t> </a:t>
            </a:r>
            <a:r>
              <a:rPr lang="hu-HU" dirty="0" err="1" smtClean="0"/>
              <a:t>relation</a:t>
            </a:r>
            <a:r>
              <a:rPr lang="hu-HU" dirty="0" smtClean="0"/>
              <a:t>,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differentiation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families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Police</a:t>
            </a:r>
            <a:r>
              <a:rPr lang="hu-HU" dirty="0" smtClean="0"/>
              <a:t>: </a:t>
            </a:r>
            <a:r>
              <a:rPr lang="hu-HU" dirty="0" err="1" smtClean="0"/>
              <a:t>monthly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 (</a:t>
            </a:r>
            <a:r>
              <a:rPr lang="hu-HU" dirty="0" err="1" smtClean="0"/>
              <a:t>abusing</a:t>
            </a:r>
            <a:r>
              <a:rPr lang="hu-HU" dirty="0" smtClean="0"/>
              <a:t> of </a:t>
            </a:r>
            <a:r>
              <a:rPr lang="hu-HU" dirty="0" err="1" smtClean="0"/>
              <a:t>power</a:t>
            </a:r>
            <a:r>
              <a:rPr lang="hu-HU" dirty="0" smtClean="0"/>
              <a:t>: </a:t>
            </a:r>
            <a:r>
              <a:rPr lang="hu-HU" dirty="0" err="1" smtClean="0"/>
              <a:t>fines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" name="Tartalom hely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630" y="4358986"/>
            <a:ext cx="4038600" cy="3028950"/>
          </a:xfrm>
          <a:prstGeom prst="rect">
            <a:avLst/>
          </a:prstGeom>
        </p:spPr>
      </p:pic>
      <p:pic>
        <p:nvPicPr>
          <p:cNvPr id="11" name="Tartalom hely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116" y="1340768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5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School</a:t>
            </a:r>
            <a:r>
              <a:rPr lang="hu-HU" dirty="0" smtClean="0"/>
              <a:t>-Tanoda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„I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agree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principles</a:t>
            </a:r>
            <a:r>
              <a:rPr lang="hu-HU" dirty="0" smtClean="0"/>
              <a:t> of </a:t>
            </a:r>
            <a:r>
              <a:rPr lang="hu-HU" dirty="0" err="1" smtClean="0"/>
              <a:t>upbringing</a:t>
            </a:r>
            <a:r>
              <a:rPr lang="hu-HU" dirty="0" smtClean="0"/>
              <a:t> of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families</a:t>
            </a:r>
            <a:r>
              <a:rPr lang="hu-HU" dirty="0" smtClean="0"/>
              <a:t>, </a:t>
            </a:r>
            <a:r>
              <a:rPr lang="hu-HU" dirty="0" err="1" smtClean="0"/>
              <a:t>children’s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r>
              <a:rPr lang="hu-HU" dirty="0" smtClean="0"/>
              <a:t> is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1-3 </a:t>
            </a:r>
            <a:r>
              <a:rPr lang="hu-HU" dirty="0" err="1" smtClean="0"/>
              <a:t>grades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village</a:t>
            </a:r>
            <a:endParaRPr lang="hu-HU" dirty="0" smtClean="0"/>
          </a:p>
          <a:p>
            <a:r>
              <a:rPr lang="hu-HU" dirty="0" smtClean="0"/>
              <a:t>Tanoda-60 </a:t>
            </a:r>
            <a:r>
              <a:rPr lang="hu-HU" dirty="0" err="1" smtClean="0"/>
              <a:t>children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700" y="188640"/>
            <a:ext cx="4038600" cy="3028950"/>
          </a:xfrm>
        </p:spPr>
      </p:pic>
      <p:pic>
        <p:nvPicPr>
          <p:cNvPr id="9" name="Tartalom hely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339" y="3393473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5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Gypsy</a:t>
            </a:r>
            <a:r>
              <a:rPr lang="hu-HU" dirty="0"/>
              <a:t>-non </a:t>
            </a:r>
            <a:r>
              <a:rPr lang="hu-HU" dirty="0" err="1"/>
              <a:t>gypsy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Stealing</a:t>
            </a:r>
            <a:endParaRPr lang="hu-HU" dirty="0" smtClean="0"/>
          </a:p>
          <a:p>
            <a:r>
              <a:rPr lang="hu-HU" dirty="0" err="1" smtClean="0"/>
              <a:t>Cutting</a:t>
            </a:r>
            <a:r>
              <a:rPr lang="hu-HU" dirty="0" smtClean="0"/>
              <a:t> </a:t>
            </a:r>
            <a:r>
              <a:rPr lang="hu-HU" dirty="0" err="1" smtClean="0"/>
              <a:t>fruit</a:t>
            </a:r>
            <a:r>
              <a:rPr lang="hu-HU" dirty="0" smtClean="0"/>
              <a:t> </a:t>
            </a:r>
            <a:r>
              <a:rPr lang="hu-HU" dirty="0" err="1" smtClean="0"/>
              <a:t>trees</a:t>
            </a:r>
            <a:endParaRPr lang="hu-HU" dirty="0" smtClean="0"/>
          </a:p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behaviour</a:t>
            </a:r>
            <a:r>
              <a:rPr lang="hu-HU" dirty="0" smtClean="0"/>
              <a:t> (more </a:t>
            </a:r>
            <a:r>
              <a:rPr lang="hu-HU" dirty="0" err="1" smtClean="0"/>
              <a:t>impulsive</a:t>
            </a:r>
            <a:r>
              <a:rPr lang="hu-HU" dirty="0" smtClean="0"/>
              <a:t>, </a:t>
            </a:r>
            <a:r>
              <a:rPr lang="hu-HU" dirty="0" err="1" smtClean="0"/>
              <a:t>shouting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Run</a:t>
            </a:r>
            <a:r>
              <a:rPr lang="hu-HU" dirty="0" smtClean="0"/>
              <a:t>-down </a:t>
            </a:r>
            <a:r>
              <a:rPr lang="hu-HU" dirty="0" err="1" smtClean="0"/>
              <a:t>buildings</a:t>
            </a:r>
            <a:r>
              <a:rPr lang="hu-HU" dirty="0" smtClean="0"/>
              <a:t>, </a:t>
            </a:r>
            <a:r>
              <a:rPr lang="hu-HU" dirty="0" err="1" smtClean="0"/>
              <a:t>lack</a:t>
            </a:r>
            <a:r>
              <a:rPr lang="hu-HU" dirty="0" smtClean="0"/>
              <a:t> of </a:t>
            </a:r>
            <a:r>
              <a:rPr lang="hu-HU" dirty="0" err="1" smtClean="0"/>
              <a:t>hygiene</a:t>
            </a:r>
            <a:r>
              <a:rPr lang="hu-HU" dirty="0" smtClean="0"/>
              <a:t> (</a:t>
            </a:r>
            <a:r>
              <a:rPr lang="hu-HU" dirty="0" err="1" smtClean="0"/>
              <a:t>home</a:t>
            </a:r>
            <a:r>
              <a:rPr lang="hu-HU" dirty="0" smtClean="0"/>
              <a:t> and body)</a:t>
            </a:r>
          </a:p>
          <a:p>
            <a:r>
              <a:rPr lang="hu-HU" dirty="0" err="1" smtClean="0"/>
              <a:t>Mutual</a:t>
            </a:r>
            <a:r>
              <a:rPr lang="hu-HU" dirty="0" smtClean="0"/>
              <a:t> </a:t>
            </a:r>
            <a:r>
              <a:rPr lang="hu-HU" dirty="0" err="1" smtClean="0"/>
              <a:t>hostility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Fulókércs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past</a:t>
            </a:r>
            <a:r>
              <a:rPr lang="hu-HU" dirty="0" smtClean="0"/>
              <a:t>, </a:t>
            </a:r>
            <a:r>
              <a:rPr lang="hu-HU" dirty="0" err="1" smtClean="0"/>
              <a:t>strangers</a:t>
            </a:r>
            <a:endParaRPr lang="hu-HU" dirty="0" smtClean="0"/>
          </a:p>
          <a:p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past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same</a:t>
            </a:r>
            <a:endParaRPr lang="hu-HU" dirty="0" smtClean="0"/>
          </a:p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families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Respect</a:t>
            </a:r>
            <a:r>
              <a:rPr lang="hu-HU" dirty="0" smtClean="0"/>
              <a:t>, we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raised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tugether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748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Stealing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Winter firing</a:t>
            </a:r>
          </a:p>
          <a:p>
            <a:r>
              <a:rPr lang="hu-HU" dirty="0" smtClean="0"/>
              <a:t>Most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families</a:t>
            </a:r>
            <a:r>
              <a:rPr lang="hu-HU" dirty="0" smtClean="0"/>
              <a:t> </a:t>
            </a:r>
            <a:r>
              <a:rPr lang="hu-HU" dirty="0" err="1" smtClean="0"/>
              <a:t>cultivate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gardens</a:t>
            </a:r>
            <a:r>
              <a:rPr lang="hu-HU" dirty="0" smtClean="0"/>
              <a:t> and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products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097213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9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Conflicts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gypsy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Here and </a:t>
            </a:r>
            <a:r>
              <a:rPr lang="hu-HU" dirty="0" err="1" smtClean="0"/>
              <a:t>elsewhere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Debates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neighbours</a:t>
            </a:r>
            <a:r>
              <a:rPr lang="hu-HU" dirty="0"/>
              <a:t> (</a:t>
            </a:r>
            <a:r>
              <a:rPr lang="hu-HU" dirty="0" err="1"/>
              <a:t>fights</a:t>
            </a:r>
            <a:r>
              <a:rPr lang="hu-HU" dirty="0"/>
              <a:t>, </a:t>
            </a:r>
            <a:r>
              <a:rPr lang="hu-HU" dirty="0" err="1"/>
              <a:t>causing</a:t>
            </a:r>
            <a:r>
              <a:rPr lang="hu-HU" dirty="0"/>
              <a:t> </a:t>
            </a:r>
            <a:r>
              <a:rPr lang="hu-HU" dirty="0" err="1"/>
              <a:t>harm</a:t>
            </a:r>
            <a:r>
              <a:rPr lang="hu-HU" dirty="0"/>
              <a:t>)</a:t>
            </a:r>
          </a:p>
          <a:p>
            <a:r>
              <a:rPr lang="hu-HU" dirty="0" err="1"/>
              <a:t>Gossip</a:t>
            </a:r>
            <a:r>
              <a:rPr lang="hu-HU" dirty="0"/>
              <a:t>, </a:t>
            </a:r>
            <a:r>
              <a:rPr lang="hu-HU" dirty="0" err="1"/>
              <a:t>situative</a:t>
            </a:r>
            <a:r>
              <a:rPr lang="hu-HU" dirty="0"/>
              <a:t> </a:t>
            </a:r>
            <a:r>
              <a:rPr lang="hu-HU" dirty="0" err="1"/>
              <a:t>truth</a:t>
            </a:r>
            <a:endParaRPr lang="hu-HU" dirty="0"/>
          </a:p>
          <a:p>
            <a:r>
              <a:rPr lang="hu-HU" dirty="0" err="1"/>
              <a:t>Fights</a:t>
            </a:r>
            <a:r>
              <a:rPr lang="hu-HU" dirty="0"/>
              <a:t> </a:t>
            </a:r>
            <a:r>
              <a:rPr lang="hu-HU" dirty="0" err="1"/>
              <a:t>under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of </a:t>
            </a:r>
            <a:r>
              <a:rPr lang="hu-HU" dirty="0" err="1"/>
              <a:t>alcohol</a:t>
            </a:r>
            <a:endParaRPr lang="hu-HU" dirty="0"/>
          </a:p>
          <a:p>
            <a:r>
              <a:rPr lang="hu-HU" dirty="0" err="1"/>
              <a:t>Envy</a:t>
            </a:r>
            <a:r>
              <a:rPr lang="hu-HU" dirty="0"/>
              <a:t> </a:t>
            </a:r>
          </a:p>
          <a:p>
            <a:r>
              <a:rPr lang="hu-HU" dirty="0" err="1"/>
              <a:t>Debates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legacy</a:t>
            </a:r>
            <a:endParaRPr lang="hu-HU" dirty="0"/>
          </a:p>
          <a:p>
            <a:r>
              <a:rPr lang="hu-HU" dirty="0"/>
              <a:t>Constant </a:t>
            </a:r>
            <a:r>
              <a:rPr lang="hu-HU" dirty="0" err="1"/>
              <a:t>quarrels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husband</a:t>
            </a:r>
            <a:r>
              <a:rPr lang="hu-HU" dirty="0"/>
              <a:t> and </a:t>
            </a:r>
            <a:r>
              <a:rPr lang="hu-HU" dirty="0" err="1"/>
              <a:t>wife</a:t>
            </a:r>
            <a:r>
              <a:rPr lang="hu-HU" dirty="0"/>
              <a:t> in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families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Elsewhere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here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hu-HU" dirty="0" err="1"/>
              <a:t>Indigenous</a:t>
            </a:r>
            <a:r>
              <a:rPr lang="hu-HU" dirty="0"/>
              <a:t>- </a:t>
            </a:r>
            <a:r>
              <a:rPr lang="hu-HU" dirty="0" err="1"/>
              <a:t>newcomer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in </a:t>
            </a:r>
            <a:r>
              <a:rPr lang="hu-HU" dirty="0" err="1"/>
              <a:t>strangers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90% of </a:t>
            </a:r>
            <a:r>
              <a:rPr lang="hu-HU" dirty="0" err="1"/>
              <a:t>population</a:t>
            </a:r>
            <a:r>
              <a:rPr lang="hu-HU" dirty="0"/>
              <a:t> has </a:t>
            </a:r>
            <a:r>
              <a:rPr lang="hu-HU" dirty="0" err="1"/>
              <a:t>name</a:t>
            </a:r>
            <a:r>
              <a:rPr lang="hu-HU" dirty="0"/>
              <a:t> of Mata, Dávid, </a:t>
            </a:r>
            <a:r>
              <a:rPr lang="hu-HU" dirty="0" err="1"/>
              <a:t>Putnoki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err="1" smtClean="0"/>
              <a:t>Usury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9344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34710" y="913884"/>
            <a:ext cx="4038600" cy="2687339"/>
          </a:xfrm>
        </p:spPr>
      </p:pic>
      <p:pic>
        <p:nvPicPr>
          <p:cNvPr id="6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53136" y="834231"/>
            <a:ext cx="4038600" cy="3028950"/>
          </a:xfrm>
        </p:spPr>
      </p:pic>
      <p:pic>
        <p:nvPicPr>
          <p:cNvPr id="7" name="Tartalom hely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50933" y="3383204"/>
            <a:ext cx="3657600" cy="2743200"/>
          </a:xfrm>
          <a:prstGeom prst="rect">
            <a:avLst/>
          </a:prstGeom>
        </p:spPr>
      </p:pic>
      <p:pic>
        <p:nvPicPr>
          <p:cNvPr id="8" name="Tartalom helye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1853" y="3288895"/>
            <a:ext cx="5183188" cy="3455458"/>
          </a:xfrm>
          <a:prstGeom prst="rect">
            <a:avLst/>
          </a:prstGeom>
        </p:spPr>
      </p:pic>
      <p:pic>
        <p:nvPicPr>
          <p:cNvPr id="9" name="Tartalom helye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93542" y="3640904"/>
            <a:ext cx="5157787" cy="3444664"/>
          </a:xfrm>
          <a:prstGeom prst="rect">
            <a:avLst/>
          </a:prstGeom>
        </p:spPr>
      </p:pic>
      <p:pic>
        <p:nvPicPr>
          <p:cNvPr id="10" name="Tartalom hely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82164" y="248732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38180"/>
            <a:ext cx="6034617" cy="4525963"/>
          </a:xfrm>
        </p:spPr>
      </p:pic>
      <p:pic>
        <p:nvPicPr>
          <p:cNvPr id="9" name="Tartalom hely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158" y="36010"/>
            <a:ext cx="4038600" cy="3028950"/>
          </a:xfrm>
          <a:prstGeom prst="rect">
            <a:avLst/>
          </a:prstGeom>
        </p:spPr>
      </p:pic>
      <p:pic>
        <p:nvPicPr>
          <p:cNvPr id="10" name="Tartalom hely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762" y="3056345"/>
            <a:ext cx="4038600" cy="3028950"/>
          </a:xfrm>
          <a:prstGeom prst="rect">
            <a:avLst/>
          </a:prstGeom>
        </p:spPr>
      </p:pic>
      <p:pic>
        <p:nvPicPr>
          <p:cNvPr id="11" name="Tartalom hely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442" y="44624"/>
            <a:ext cx="4038600" cy="3028950"/>
          </a:xfrm>
          <a:prstGeom prst="rect">
            <a:avLst/>
          </a:prstGeom>
        </p:spPr>
      </p:pic>
      <p:pic>
        <p:nvPicPr>
          <p:cNvPr id="12" name="Tartalom hely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211" y="27395"/>
            <a:ext cx="4038600" cy="3028950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762" y="5888985"/>
            <a:ext cx="4038600" cy="3028950"/>
          </a:xfrm>
          <a:prstGeom prst="rect">
            <a:avLst/>
          </a:prstGeom>
        </p:spPr>
      </p:pic>
      <p:pic>
        <p:nvPicPr>
          <p:cNvPr id="14" name="Tartalom hely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751" y="4221088"/>
            <a:ext cx="6034617" cy="4525963"/>
          </a:xfrm>
          <a:prstGeom prst="rect">
            <a:avLst/>
          </a:prstGeom>
        </p:spPr>
      </p:pic>
      <p:pic>
        <p:nvPicPr>
          <p:cNvPr id="15" name="Tartalom hely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4875" y="22786"/>
            <a:ext cx="6034617" cy="4525963"/>
          </a:xfrm>
          <a:prstGeom prst="rect">
            <a:avLst/>
          </a:prstGeom>
        </p:spPr>
      </p:pic>
      <p:pic>
        <p:nvPicPr>
          <p:cNvPr id="16" name="Tartalom hely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842" y="197024"/>
            <a:ext cx="4038600" cy="3028950"/>
          </a:xfrm>
          <a:prstGeom prst="rect">
            <a:avLst/>
          </a:prstGeom>
        </p:spPr>
      </p:pic>
      <p:pic>
        <p:nvPicPr>
          <p:cNvPr id="17" name="Tartalom hely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8" y="3208745"/>
            <a:ext cx="4038600" cy="3028950"/>
          </a:xfrm>
          <a:prstGeom prst="rect">
            <a:avLst/>
          </a:prstGeom>
        </p:spPr>
      </p:pic>
      <p:pic>
        <p:nvPicPr>
          <p:cNvPr id="18" name="Tartalom hely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86" y="1779380"/>
            <a:ext cx="6034617" cy="4525963"/>
          </a:xfrm>
          <a:prstGeom prst="rect">
            <a:avLst/>
          </a:prstGeom>
        </p:spPr>
      </p:pic>
      <p:pic>
        <p:nvPicPr>
          <p:cNvPr id="19" name="Tartalom hely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226" y="197024"/>
            <a:ext cx="4038600" cy="3028950"/>
          </a:xfrm>
          <a:prstGeom prst="rect">
            <a:avLst/>
          </a:prstGeom>
        </p:spPr>
      </p:pic>
      <p:pic>
        <p:nvPicPr>
          <p:cNvPr id="20" name="Tartalom hely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4953" y="167008"/>
            <a:ext cx="4038600" cy="3028950"/>
          </a:xfrm>
          <a:prstGeom prst="rect">
            <a:avLst/>
          </a:prstGeom>
        </p:spPr>
      </p:pic>
      <p:pic>
        <p:nvPicPr>
          <p:cNvPr id="21" name="Tartalom hely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86" y="5089159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</a:t>
            </a:r>
            <a:r>
              <a:rPr lang="hu-HU" sz="2800" dirty="0" smtClean="0"/>
              <a:t>támogatta.</a:t>
            </a:r>
          </a:p>
          <a:p>
            <a:pPr algn="ctr"/>
            <a:r>
              <a:rPr lang="hu-HU" sz="2800" dirty="0" smtClean="0"/>
              <a:t>A </a:t>
            </a:r>
            <a:r>
              <a:rPr lang="hu-HU" sz="2800" dirty="0"/>
              <a:t>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xmlns="" val="283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Thanks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appearance</a:t>
            </a:r>
            <a:r>
              <a:rPr lang="hu-HU" dirty="0" smtClean="0"/>
              <a:t> in </a:t>
            </a:r>
            <a:r>
              <a:rPr lang="hu-HU" dirty="0"/>
              <a:t>H</a:t>
            </a:r>
            <a:r>
              <a:rPr lang="hu-HU" dirty="0" smtClean="0"/>
              <a:t>ungary: 15th </a:t>
            </a:r>
            <a:r>
              <a:rPr lang="hu-HU" dirty="0" err="1" smtClean="0"/>
              <a:t>century</a:t>
            </a:r>
            <a:endParaRPr lang="hu-HU" dirty="0" smtClean="0"/>
          </a:p>
          <a:p>
            <a:r>
              <a:rPr lang="hu-HU" dirty="0" smtClean="0"/>
              <a:t>Main </a:t>
            </a:r>
            <a:r>
              <a:rPr lang="hu-HU" dirty="0" err="1" smtClean="0"/>
              <a:t>groups</a:t>
            </a:r>
            <a:r>
              <a:rPr lang="hu-HU" dirty="0" smtClean="0"/>
              <a:t>: </a:t>
            </a:r>
            <a:r>
              <a:rPr lang="hu-HU" dirty="0" err="1"/>
              <a:t>V</a:t>
            </a:r>
            <a:r>
              <a:rPr lang="hu-HU" dirty="0" err="1" smtClean="0"/>
              <a:t>lach</a:t>
            </a:r>
            <a:r>
              <a:rPr lang="hu-HU" dirty="0" smtClean="0"/>
              <a:t>, </a:t>
            </a:r>
            <a:r>
              <a:rPr lang="hu-HU" dirty="0" err="1"/>
              <a:t>B</a:t>
            </a:r>
            <a:r>
              <a:rPr lang="hu-HU" dirty="0" err="1" smtClean="0"/>
              <a:t>oyash</a:t>
            </a:r>
            <a:r>
              <a:rPr lang="hu-HU" dirty="0" smtClean="0"/>
              <a:t>, </a:t>
            </a:r>
            <a:r>
              <a:rPr lang="hu-HU" dirty="0" err="1"/>
              <a:t>H</a:t>
            </a:r>
            <a:r>
              <a:rPr lang="hu-HU" dirty="0" err="1" smtClean="0"/>
              <a:t>ungarian</a:t>
            </a:r>
            <a:endParaRPr lang="hu-HU" dirty="0" smtClean="0"/>
          </a:p>
          <a:p>
            <a:r>
              <a:rPr lang="hu-HU" dirty="0" smtClean="0"/>
              <a:t>2011 </a:t>
            </a:r>
            <a:r>
              <a:rPr lang="hu-HU" dirty="0" err="1" smtClean="0"/>
              <a:t>census</a:t>
            </a:r>
            <a:r>
              <a:rPr lang="hu-HU" dirty="0" smtClean="0"/>
              <a:t>: 315 583</a:t>
            </a:r>
          </a:p>
          <a:p>
            <a:r>
              <a:rPr lang="hu-HU" dirty="0" smtClean="0"/>
              <a:t>1/3-1/2 of </a:t>
            </a:r>
            <a:r>
              <a:rPr lang="hu-HU" dirty="0" err="1" smtClean="0"/>
              <a:t>the</a:t>
            </a:r>
            <a:r>
              <a:rPr lang="hu-HU" dirty="0" smtClean="0"/>
              <a:t> Roma </a:t>
            </a:r>
            <a:r>
              <a:rPr lang="hu-HU" dirty="0" err="1" smtClean="0"/>
              <a:t>lives</a:t>
            </a:r>
            <a:r>
              <a:rPr lang="hu-HU" dirty="0" smtClean="0"/>
              <a:t> in </a:t>
            </a:r>
            <a:r>
              <a:rPr lang="hu-HU" dirty="0" err="1" smtClean="0"/>
              <a:t>deep</a:t>
            </a:r>
            <a:r>
              <a:rPr lang="hu-HU" dirty="0" smtClean="0"/>
              <a:t> </a:t>
            </a:r>
            <a:r>
              <a:rPr lang="hu-HU" dirty="0" err="1" smtClean="0"/>
              <a:t>poverty</a:t>
            </a:r>
            <a:r>
              <a:rPr lang="hu-HU" dirty="0" smtClean="0"/>
              <a:t>, and 1/3-1/2 of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living</a:t>
            </a:r>
            <a:r>
              <a:rPr lang="hu-HU" dirty="0" smtClean="0"/>
              <a:t> in </a:t>
            </a:r>
            <a:r>
              <a:rPr lang="hu-HU" dirty="0" err="1" smtClean="0"/>
              <a:t>deep</a:t>
            </a:r>
            <a:r>
              <a:rPr lang="hu-HU" dirty="0" smtClean="0"/>
              <a:t> </a:t>
            </a:r>
            <a:r>
              <a:rPr lang="hu-HU" dirty="0" err="1" smtClean="0"/>
              <a:t>poverty</a:t>
            </a:r>
            <a:r>
              <a:rPr lang="hu-HU" dirty="0" smtClean="0"/>
              <a:t> has Romani </a:t>
            </a:r>
            <a:r>
              <a:rPr lang="hu-HU" dirty="0" err="1" smtClean="0"/>
              <a:t>origin</a:t>
            </a:r>
            <a:endParaRPr lang="hu-HU" dirty="0" smtClean="0"/>
          </a:p>
          <a:p>
            <a:r>
              <a:rPr lang="hu-HU" dirty="0" smtClean="0"/>
              <a:t>Education: </a:t>
            </a:r>
          </a:p>
          <a:p>
            <a:pPr marL="0" indent="0">
              <a:buNone/>
            </a:pPr>
            <a:r>
              <a:rPr lang="hu-HU" dirty="0" err="1" smtClean="0"/>
              <a:t>segregated</a:t>
            </a:r>
            <a:r>
              <a:rPr lang="hu-HU" dirty="0" smtClean="0"/>
              <a:t> </a:t>
            </a:r>
            <a:r>
              <a:rPr lang="hu-HU" dirty="0" err="1"/>
              <a:t>schools</a:t>
            </a:r>
            <a:r>
              <a:rPr lang="hu-HU" dirty="0"/>
              <a:t> in </a:t>
            </a:r>
            <a:r>
              <a:rPr lang="hu-HU" dirty="0" err="1"/>
              <a:t>connection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residential</a:t>
            </a:r>
            <a:r>
              <a:rPr lang="hu-HU" dirty="0"/>
              <a:t> </a:t>
            </a:r>
            <a:r>
              <a:rPr lang="hu-HU" dirty="0" err="1"/>
              <a:t>segregation</a:t>
            </a:r>
            <a:r>
              <a:rPr lang="hu-HU" dirty="0"/>
              <a:t>/ </a:t>
            </a:r>
            <a:r>
              <a:rPr lang="hu-HU" dirty="0" err="1"/>
              <a:t>segregated</a:t>
            </a:r>
            <a:r>
              <a:rPr lang="hu-HU" dirty="0"/>
              <a:t> </a:t>
            </a:r>
            <a:r>
              <a:rPr lang="hu-HU" dirty="0" err="1"/>
              <a:t>classes</a:t>
            </a:r>
            <a:r>
              <a:rPr lang="hu-HU" dirty="0"/>
              <a:t> (</a:t>
            </a:r>
            <a:r>
              <a:rPr lang="hu-HU" dirty="0" err="1"/>
              <a:t>bilingual</a:t>
            </a:r>
            <a:r>
              <a:rPr lang="hu-HU" dirty="0"/>
              <a:t> </a:t>
            </a:r>
            <a:r>
              <a:rPr lang="hu-HU" dirty="0" err="1"/>
              <a:t>classes</a:t>
            </a:r>
            <a:r>
              <a:rPr lang="hu-HU" dirty="0"/>
              <a:t>,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maths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drop</a:t>
            </a:r>
            <a:r>
              <a:rPr lang="hu-HU" dirty="0" smtClean="0"/>
              <a:t> out </a:t>
            </a:r>
            <a:r>
              <a:rPr lang="hu-HU" dirty="0" err="1" smtClean="0"/>
              <a:t>rate</a:t>
            </a:r>
            <a:r>
              <a:rPr lang="hu-HU" dirty="0" smtClean="0"/>
              <a:t> in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/>
              <a:t>/</a:t>
            </a:r>
            <a:r>
              <a:rPr lang="hu-HU" dirty="0" smtClean="0"/>
              <a:t> </a:t>
            </a:r>
            <a:r>
              <a:rPr lang="en-US" dirty="0"/>
              <a:t>Roma students in secondary schools providing final examinations </a:t>
            </a:r>
            <a:r>
              <a:rPr lang="hu-HU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below 15 per </a:t>
            </a:r>
            <a:r>
              <a:rPr lang="en-US" dirty="0" smtClean="0"/>
              <a:t>cent</a:t>
            </a:r>
            <a:r>
              <a:rPr lang="hu-HU" dirty="0" smtClean="0"/>
              <a:t>/ </a:t>
            </a:r>
          </a:p>
          <a:p>
            <a:pPr marL="0" indent="0">
              <a:buNone/>
            </a:pPr>
            <a:r>
              <a:rPr lang="en-US" dirty="0"/>
              <a:t>2 per cent of young Roma begin their studies in higher education and 0.5 per cent obtains a </a:t>
            </a:r>
            <a:r>
              <a:rPr lang="en-US" dirty="0" smtClean="0"/>
              <a:t>degree</a:t>
            </a:r>
            <a:endParaRPr lang="hu-HU" dirty="0" smtClean="0"/>
          </a:p>
          <a:p>
            <a:r>
              <a:rPr lang="hu-HU" dirty="0" err="1" smtClean="0"/>
              <a:t>Labour</a:t>
            </a:r>
            <a:r>
              <a:rPr lang="hu-HU" dirty="0" smtClean="0"/>
              <a:t> market….</a:t>
            </a:r>
            <a:r>
              <a:rPr lang="hu-HU" dirty="0" err="1" smtClean="0"/>
              <a:t>labour</a:t>
            </a:r>
            <a:r>
              <a:rPr lang="hu-HU" dirty="0" smtClean="0"/>
              <a:t> </a:t>
            </a:r>
            <a:r>
              <a:rPr lang="hu-HU" dirty="0" err="1" smtClean="0"/>
              <a:t>shortage</a:t>
            </a:r>
            <a:r>
              <a:rPr lang="hu-HU" dirty="0" smtClean="0"/>
              <a:t>,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schemes</a:t>
            </a:r>
            <a:r>
              <a:rPr lang="hu-HU" dirty="0" smtClean="0"/>
              <a:t>,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abroad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466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5918" y="2296211"/>
            <a:ext cx="7886700" cy="3263504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1905000">
              <a:schemeClr val="accent1">
                <a:alpha val="7000"/>
              </a:schemeClr>
            </a:glow>
          </a:effectLst>
        </p:spPr>
        <p:txBody>
          <a:bodyPr>
            <a:normAutofit/>
          </a:bodyPr>
          <a:lstStyle/>
          <a:p>
            <a:pPr marL="385763" indent="-385763">
              <a:buAutoNum type="alphaU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88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recent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targeted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Post </a:t>
            </a:r>
            <a:r>
              <a:rPr lang="hu-HU" dirty="0" err="1" smtClean="0"/>
              <a:t>industrial</a:t>
            </a:r>
            <a:r>
              <a:rPr lang="hu-HU" dirty="0" smtClean="0"/>
              <a:t> </a:t>
            </a:r>
            <a:r>
              <a:rPr lang="hu-HU" dirty="0" err="1" smtClean="0"/>
              <a:t>town</a:t>
            </a:r>
            <a:r>
              <a:rPr lang="hu-HU" dirty="0" smtClean="0"/>
              <a:t> (Ózd)</a:t>
            </a:r>
          </a:p>
          <a:p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village</a:t>
            </a:r>
            <a:r>
              <a:rPr lang="hu-HU" dirty="0" smtClean="0"/>
              <a:t> in an </a:t>
            </a:r>
            <a:r>
              <a:rPr lang="hu-HU" dirty="0" err="1" smtClean="0"/>
              <a:t>agricultural</a:t>
            </a:r>
            <a:r>
              <a:rPr lang="hu-HU" dirty="0" smtClean="0"/>
              <a:t> </a:t>
            </a:r>
            <a:r>
              <a:rPr lang="hu-HU" dirty="0" err="1" smtClean="0"/>
              <a:t>territory</a:t>
            </a:r>
            <a:r>
              <a:rPr lang="hu-HU" dirty="0" smtClean="0"/>
              <a:t> (Fulókércs)</a:t>
            </a:r>
          </a:p>
          <a:p>
            <a:pPr marL="0" indent="0">
              <a:buNone/>
            </a:pPr>
            <a:r>
              <a:rPr lang="hu-HU" dirty="0" smtClean="0"/>
              <a:t>413 </a:t>
            </a:r>
            <a:r>
              <a:rPr lang="hu-HU" dirty="0" err="1" smtClean="0"/>
              <a:t>inhabitants</a:t>
            </a:r>
            <a:r>
              <a:rPr lang="hu-HU" dirty="0" smtClean="0"/>
              <a:t>, 80% Roma, 40% </a:t>
            </a:r>
            <a:r>
              <a:rPr lang="hu-HU" dirty="0" err="1" smtClean="0"/>
              <a:t>children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073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Conflicts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institutional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, </a:t>
            </a:r>
            <a:r>
              <a:rPr lang="hu-HU" dirty="0" err="1" smtClean="0"/>
              <a:t>politics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Corruption</a:t>
            </a:r>
            <a:endParaRPr lang="hu-HU" dirty="0" smtClean="0"/>
          </a:p>
          <a:p>
            <a:r>
              <a:rPr lang="hu-HU" dirty="0" err="1" smtClean="0"/>
              <a:t>School</a:t>
            </a:r>
            <a:r>
              <a:rPr lang="hu-HU" dirty="0" smtClean="0"/>
              <a:t> and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maintainer</a:t>
            </a:r>
            <a:r>
              <a:rPr lang="hu-HU" dirty="0" smtClean="0"/>
              <a:t> (KLIK)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„Here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politicize</a:t>
            </a:r>
            <a:r>
              <a:rPr lang="hu-HU" dirty="0" smtClean="0"/>
              <a:t>…”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Everyone</a:t>
            </a:r>
            <a:r>
              <a:rPr lang="hu-HU" dirty="0" smtClean="0"/>
              <a:t> </a:t>
            </a:r>
            <a:r>
              <a:rPr lang="hu-HU" dirty="0" err="1" smtClean="0"/>
              <a:t>voted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Fidesz, </a:t>
            </a:r>
            <a:r>
              <a:rPr lang="hu-HU" dirty="0" err="1" smtClean="0"/>
              <a:t>because</a:t>
            </a:r>
            <a:r>
              <a:rPr lang="hu-HU" dirty="0" smtClean="0"/>
              <a:t> 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afraid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immigrants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fear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right</a:t>
            </a:r>
            <a:r>
              <a:rPr lang="hu-HU" dirty="0" smtClean="0"/>
              <a:t> </a:t>
            </a:r>
            <a:r>
              <a:rPr lang="hu-HU" dirty="0" err="1" smtClean="0"/>
              <a:t>wing</a:t>
            </a:r>
            <a:r>
              <a:rPr lang="hu-HU" dirty="0" smtClean="0"/>
              <a:t> </a:t>
            </a:r>
            <a:r>
              <a:rPr lang="hu-HU" dirty="0" err="1" smtClean="0"/>
              <a:t>parties</a:t>
            </a:r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If</a:t>
            </a:r>
            <a:r>
              <a:rPr lang="hu-HU" dirty="0" smtClean="0"/>
              <a:t> we got </a:t>
            </a:r>
            <a:r>
              <a:rPr lang="hu-HU" dirty="0" err="1" smtClean="0"/>
              <a:t>help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r>
              <a:rPr lang="hu-HU" dirty="0" smtClean="0"/>
              <a:t>, we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it”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644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gypsy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mayor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861" y="365319"/>
            <a:ext cx="4038600" cy="3028950"/>
          </a:xfrm>
        </p:spPr>
      </p:pic>
      <p:sp>
        <p:nvSpPr>
          <p:cNvPr id="9" name="Tartalom hely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Earlier</a:t>
            </a:r>
            <a:r>
              <a:rPr lang="hu-HU" dirty="0" smtClean="0"/>
              <a:t> </a:t>
            </a:r>
            <a:r>
              <a:rPr lang="hu-HU" dirty="0" err="1" smtClean="0"/>
              <a:t>mayor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uneducated</a:t>
            </a:r>
            <a:r>
              <a:rPr lang="hu-HU" dirty="0" smtClean="0"/>
              <a:t>, </a:t>
            </a:r>
            <a:r>
              <a:rPr lang="hu-HU" dirty="0" err="1" smtClean="0"/>
              <a:t>alcoholic</a:t>
            </a:r>
            <a:r>
              <a:rPr lang="hu-HU" dirty="0" smtClean="0"/>
              <a:t> non-</a:t>
            </a:r>
            <a:r>
              <a:rPr lang="hu-HU" dirty="0" err="1" smtClean="0"/>
              <a:t>gypsy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Failor</a:t>
            </a:r>
            <a:r>
              <a:rPr lang="hu-HU" dirty="0" smtClean="0"/>
              <a:t> in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attempt</a:t>
            </a:r>
            <a:endParaRPr lang="hu-HU" dirty="0" smtClean="0"/>
          </a:p>
          <a:p>
            <a:r>
              <a:rPr lang="hu-HU" dirty="0" smtClean="0"/>
              <a:t>Tanoda,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forum</a:t>
            </a:r>
            <a:endParaRPr lang="hu-HU" dirty="0" smtClean="0"/>
          </a:p>
          <a:p>
            <a:r>
              <a:rPr lang="hu-HU" dirty="0" smtClean="0"/>
              <a:t>„Good </a:t>
            </a:r>
            <a:r>
              <a:rPr lang="hu-HU" dirty="0" err="1" smtClean="0"/>
              <a:t>boss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11" name="Tartalom hely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861" y="2850867"/>
            <a:ext cx="3394472" cy="4525963"/>
          </a:xfrm>
          <a:prstGeom prst="rect">
            <a:avLst/>
          </a:prstGeom>
        </p:spPr>
      </p:pic>
      <p:pic>
        <p:nvPicPr>
          <p:cNvPr id="12" name="Tartalom hely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6175" y="314897"/>
            <a:ext cx="4038600" cy="3028950"/>
          </a:xfrm>
          <a:prstGeom prst="rect">
            <a:avLst/>
          </a:prstGeom>
        </p:spPr>
      </p:pic>
      <p:pic>
        <p:nvPicPr>
          <p:cNvPr id="13" name="Tartalom hely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32" y="28195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7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Public </a:t>
            </a:r>
            <a:r>
              <a:rPr lang="hu-HU" dirty="0" err="1" smtClean="0"/>
              <a:t>work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 (NLO)</a:t>
            </a:r>
          </a:p>
          <a:p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? 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has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done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9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061" y="0"/>
            <a:ext cx="4038600" cy="302895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061" y="1988840"/>
            <a:ext cx="3552825" cy="2667000"/>
          </a:xfrm>
          <a:prstGeom prst="rect">
            <a:avLst/>
          </a:prstGeom>
        </p:spPr>
      </p:pic>
      <p:pic>
        <p:nvPicPr>
          <p:cNvPr id="12" name="Tartalom hely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4955232"/>
            <a:ext cx="4038600" cy="3028950"/>
          </a:xfrm>
          <a:prstGeom prst="rect">
            <a:avLst/>
          </a:prstGeom>
        </p:spPr>
      </p:pic>
      <p:pic>
        <p:nvPicPr>
          <p:cNvPr id="13" name="Tartalom hely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986" y="4655840"/>
            <a:ext cx="4038600" cy="3028950"/>
          </a:xfrm>
          <a:prstGeom prst="rect">
            <a:avLst/>
          </a:prstGeom>
        </p:spPr>
      </p:pic>
      <p:pic>
        <p:nvPicPr>
          <p:cNvPr id="14" name="Tartalom hely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061" y="400506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7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„We </a:t>
            </a:r>
            <a:r>
              <a:rPr lang="hu-HU" dirty="0" err="1" smtClean="0"/>
              <a:t>consider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ridiculous</a:t>
            </a:r>
            <a:r>
              <a:rPr lang="hu-HU" dirty="0" smtClean="0"/>
              <a:t>. </a:t>
            </a:r>
            <a:r>
              <a:rPr lang="hu-HU" dirty="0" err="1" smtClean="0"/>
              <a:t>But</a:t>
            </a:r>
            <a:r>
              <a:rPr lang="hu-HU" dirty="0" smtClean="0"/>
              <a:t> we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and </a:t>
            </a:r>
            <a:r>
              <a:rPr lang="hu-HU" dirty="0" err="1" smtClean="0"/>
              <a:t>income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„Public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</a:p>
          <a:p>
            <a:r>
              <a:rPr lang="hu-HU" dirty="0" smtClean="0"/>
              <a:t>„Public </a:t>
            </a:r>
            <a:r>
              <a:rPr lang="hu-HU" dirty="0" err="1" smtClean="0"/>
              <a:t>work</a:t>
            </a:r>
            <a:r>
              <a:rPr lang="hu-HU" dirty="0" smtClean="0"/>
              <a:t> is </a:t>
            </a:r>
            <a:r>
              <a:rPr lang="hu-HU" dirty="0" err="1" smtClean="0"/>
              <a:t>lengtening</a:t>
            </a:r>
            <a:r>
              <a:rPr lang="hu-HU" dirty="0" smtClean="0"/>
              <a:t> of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subsidy</a:t>
            </a:r>
            <a:r>
              <a:rPr lang="hu-HU" dirty="0" smtClean="0"/>
              <a:t>.”</a:t>
            </a:r>
          </a:p>
          <a:p>
            <a:r>
              <a:rPr lang="hu-HU" dirty="0" err="1" smtClean="0"/>
              <a:t>Accusation</a:t>
            </a:r>
            <a:r>
              <a:rPr lang="hu-HU" dirty="0" smtClean="0"/>
              <a:t>,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Situation</a:t>
            </a:r>
            <a:r>
              <a:rPr lang="hu-HU" dirty="0" smtClean="0"/>
              <a:t> of </a:t>
            </a:r>
            <a:r>
              <a:rPr lang="hu-HU" dirty="0" err="1" smtClean="0"/>
              <a:t>enterprises</a:t>
            </a:r>
            <a:r>
              <a:rPr lang="hu-HU" dirty="0" smtClean="0"/>
              <a:t> is </a:t>
            </a:r>
            <a:r>
              <a:rPr lang="hu-HU" dirty="0" err="1" smtClean="0"/>
              <a:t>harder</a:t>
            </a:r>
            <a:r>
              <a:rPr lang="hu-HU" dirty="0" smtClean="0"/>
              <a:t>. We </a:t>
            </a:r>
            <a:r>
              <a:rPr lang="hu-HU" dirty="0" err="1" smtClean="0"/>
              <a:t>cannot</a:t>
            </a:r>
            <a:r>
              <a:rPr lang="hu-HU" dirty="0" smtClean="0"/>
              <a:t> </a:t>
            </a:r>
            <a:r>
              <a:rPr lang="hu-HU" dirty="0" err="1" smtClean="0"/>
              <a:t>compete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payed</a:t>
            </a:r>
            <a:r>
              <a:rPr lang="hu-HU" dirty="0" smtClean="0"/>
              <a:t> </a:t>
            </a:r>
            <a:r>
              <a:rPr lang="hu-HU" dirty="0" err="1" smtClean="0"/>
              <a:t>idleness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389" y="328498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6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Labour</a:t>
            </a:r>
            <a:r>
              <a:rPr lang="hu-HU" dirty="0" smtClean="0"/>
              <a:t> market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Bosch and </a:t>
            </a:r>
            <a:r>
              <a:rPr lang="hu-HU" dirty="0" err="1" smtClean="0"/>
              <a:t>some</a:t>
            </a:r>
            <a:r>
              <a:rPr lang="hu-HU" dirty="0" smtClean="0"/>
              <a:t> SME</a:t>
            </a:r>
          </a:p>
          <a:p>
            <a:r>
              <a:rPr lang="hu-HU" dirty="0" smtClean="0"/>
              <a:t>Public </a:t>
            </a:r>
            <a:r>
              <a:rPr lang="hu-HU" dirty="0" err="1" smtClean="0"/>
              <a:t>institutions</a:t>
            </a:r>
            <a:endParaRPr lang="hu-HU" dirty="0" smtClean="0"/>
          </a:p>
          <a:p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cooperative</a:t>
            </a:r>
            <a:r>
              <a:rPr lang="hu-HU" dirty="0" smtClean="0"/>
              <a:t> (</a:t>
            </a:r>
            <a:r>
              <a:rPr lang="hu-HU" dirty="0" err="1" smtClean="0"/>
              <a:t>forestry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791" y="220486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4412</TotalTime>
  <Words>575</Words>
  <Application>Microsoft Office PowerPoint</Application>
  <PresentationFormat>Diavetítés a képernyőre (4:3 oldalarány)</PresentationFormat>
  <Paragraphs>89</Paragraphs>
  <Slides>18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Patterns of Conflicts with and within the romani population in Hungary Havasi Virág</vt:lpstr>
      <vt:lpstr>2. dia</vt:lpstr>
      <vt:lpstr>3. dia</vt:lpstr>
      <vt:lpstr>Our recent research targeted:</vt:lpstr>
      <vt:lpstr>Conflicts on institutional level, politics</vt:lpstr>
      <vt:lpstr>The new gypsy  mayor</vt:lpstr>
      <vt:lpstr>Public work</vt:lpstr>
      <vt:lpstr>Problems with public work</vt:lpstr>
      <vt:lpstr>Labour market</vt:lpstr>
      <vt:lpstr>Institution-individual</vt:lpstr>
      <vt:lpstr>School-Tanoda</vt:lpstr>
      <vt:lpstr>Gypsy-non gypsy</vt:lpstr>
      <vt:lpstr>Stealing</vt:lpstr>
      <vt:lpstr>Conflicts between one gypsy with the other</vt:lpstr>
      <vt:lpstr>15. dia</vt:lpstr>
      <vt:lpstr>16. dia</vt:lpstr>
      <vt:lpstr>Köszönetnyilvánítás</vt:lpstr>
      <vt:lpstr>Thanks for attention!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83</cp:revision>
  <dcterms:created xsi:type="dcterms:W3CDTF">2014-03-03T11:13:53Z</dcterms:created>
  <dcterms:modified xsi:type="dcterms:W3CDTF">2020-06-24T08:25:51Z</dcterms:modified>
</cp:coreProperties>
</file>