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71" r:id="rId2"/>
  </p:sldMasterIdLst>
  <p:notesMasterIdLst>
    <p:notesMasterId r:id="rId13"/>
  </p:notesMasterIdLst>
  <p:sldIdLst>
    <p:sldId id="280" r:id="rId3"/>
    <p:sldId id="281" r:id="rId4"/>
    <p:sldId id="282" r:id="rId5"/>
    <p:sldId id="272" r:id="rId6"/>
    <p:sldId id="274" r:id="rId7"/>
    <p:sldId id="277" r:id="rId8"/>
    <p:sldId id="285" r:id="rId9"/>
    <p:sldId id="283" r:id="rId10"/>
    <p:sldId id="286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éma alapján készült stílus 1 – 5. jelölőszín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Téma alapján készült stílus 2 – 1. jelölőszín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 varScale="1">
        <p:scale>
          <a:sx n="104" d="100"/>
          <a:sy n="104" d="100"/>
        </p:scale>
        <p:origin x="-13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457200" rtl="0"/>
            <a:fld id="{CDA5C11E-540C-488B-B718-84796C0B45F1}" type="slidenum">
              <a:rPr lang="hu-HU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defTabSz="457200" rtl="0"/>
              <a:t>1</a:t>
            </a:fld>
            <a:endParaRPr lang="hu-HU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0523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>
                <a:solidFill>
                  <a:prstClr val="white"/>
                </a:solidFill>
              </a:rPr>
              <a:t>Mintacím szerkesztése</a:t>
            </a: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523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9614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>
                <a:solidFill>
                  <a:prstClr val="white"/>
                </a:solidFill>
              </a:rPr>
              <a:t>Mintacím szerkesztése</a:t>
            </a: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9027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4561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56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086175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42877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349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fld id="{0DD05FFA-4383-4574-9830-A5FF25BE8406}" type="datetimeFigureOut">
              <a:rPr lang="hu-HU" kern="1200" smtClean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defTabSz="457200" rtl="0"/>
              <a:t>2020.06.15.</a:t>
            </a:fld>
            <a:endParaRPr lang="hu-HU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endParaRPr lang="hu-HU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fld id="{774ECFDF-B4B8-4D79-9C23-DD008FAF0A0B}" type="slidenum">
              <a:rPr lang="hu-HU" kern="1200" smtClean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defTabSz="457200" rtl="0"/>
              <a:t>‹#›</a:t>
            </a:fld>
            <a:endParaRPr lang="hu-HU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928670"/>
            <a:ext cx="7028854" cy="1440160"/>
          </a:xfrm>
        </p:spPr>
        <p:txBody>
          <a:bodyPr/>
          <a:lstStyle/>
          <a:p>
            <a:r>
              <a:rPr lang="hu-HU" sz="3200" dirty="0" err="1" smtClean="0"/>
              <a:t>Living</a:t>
            </a:r>
            <a:r>
              <a:rPr lang="hu-HU" sz="3200" dirty="0" smtClean="0"/>
              <a:t> </a:t>
            </a:r>
            <a:r>
              <a:rPr lang="hu-HU" sz="3200" dirty="0" err="1" smtClean="0"/>
              <a:t>together</a:t>
            </a:r>
            <a:r>
              <a:rPr lang="hu-HU" sz="3200" dirty="0" smtClean="0"/>
              <a:t> </a:t>
            </a:r>
            <a:r>
              <a:rPr lang="hu-HU" sz="3200" dirty="0" err="1" smtClean="0"/>
              <a:t>with</a:t>
            </a:r>
            <a:r>
              <a:rPr lang="hu-HU" sz="3200" dirty="0" smtClean="0"/>
              <a:t> </a:t>
            </a:r>
            <a:r>
              <a:rPr lang="hu-HU" sz="3200" dirty="0" err="1" smtClean="0"/>
              <a:t>others</a:t>
            </a:r>
            <a:r>
              <a:rPr lang="hu-HU" sz="3200" dirty="0" smtClean="0"/>
              <a:t> – </a:t>
            </a:r>
            <a:r>
              <a:rPr lang="hu-HU" sz="3200" dirty="0" err="1" smtClean="0"/>
              <a:t>social</a:t>
            </a:r>
            <a:r>
              <a:rPr lang="hu-HU" sz="3200" dirty="0" smtClean="0"/>
              <a:t> </a:t>
            </a:r>
            <a:r>
              <a:rPr lang="hu-HU" sz="3200" dirty="0" err="1" smtClean="0"/>
              <a:t>conflicts</a:t>
            </a:r>
            <a:r>
              <a:rPr lang="hu-HU" sz="3200" dirty="0" smtClean="0"/>
              <a:t> </a:t>
            </a:r>
            <a:r>
              <a:rPr lang="hu-HU" sz="3200" dirty="0" err="1" smtClean="0"/>
              <a:t>at</a:t>
            </a:r>
            <a:r>
              <a:rPr lang="hu-HU" sz="3200" dirty="0" smtClean="0"/>
              <a:t> Micro and </a:t>
            </a:r>
            <a:r>
              <a:rPr lang="hu-HU" sz="3200" dirty="0" err="1" smtClean="0"/>
              <a:t>macro</a:t>
            </a:r>
            <a:r>
              <a:rPr lang="hu-HU" sz="3200" dirty="0" smtClean="0"/>
              <a:t> </a:t>
            </a:r>
            <a:r>
              <a:rPr lang="hu-HU" sz="3200" dirty="0" err="1" smtClean="0"/>
              <a:t>level</a:t>
            </a:r>
            <a:r>
              <a:rPr lang="hu-HU" sz="3200" dirty="0" smtClean="0"/>
              <a:t>  - </a:t>
            </a:r>
            <a:r>
              <a:rPr lang="hu-HU" sz="3200" dirty="0" err="1" smtClean="0"/>
              <a:t>inside</a:t>
            </a:r>
            <a:r>
              <a:rPr lang="hu-HU" sz="3200" dirty="0" smtClean="0"/>
              <a:t> </a:t>
            </a:r>
            <a:r>
              <a:rPr lang="hu-HU" sz="3200" dirty="0" err="1" smtClean="0"/>
              <a:t>and</a:t>
            </a:r>
            <a:r>
              <a:rPr lang="hu-HU" sz="3200" dirty="0" smtClean="0"/>
              <a:t> </a:t>
            </a:r>
            <a:r>
              <a:rPr lang="hu-HU" sz="3200" dirty="0" err="1" smtClean="0"/>
              <a:t>outside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2800" dirty="0" smtClean="0"/>
              <a:t>Kinga Szabó-Tóth, </a:t>
            </a:r>
            <a:r>
              <a:rPr lang="hu-HU" sz="2800" dirty="0" err="1" smtClean="0"/>
              <a:t>Phd</a:t>
            </a:r>
            <a:r>
              <a:rPr lang="hu-HU" sz="2800" dirty="0" smtClean="0"/>
              <a:t>. </a:t>
            </a:r>
            <a:br>
              <a:rPr lang="hu-HU" sz="2800" dirty="0" smtClean="0"/>
            </a:br>
            <a:r>
              <a:rPr lang="hu-HU" sz="2000" dirty="0" smtClean="0"/>
              <a:t>Institute </a:t>
            </a:r>
            <a:r>
              <a:rPr lang="hu-HU" sz="2000" dirty="0" err="1" smtClean="0"/>
              <a:t>Director</a:t>
            </a:r>
            <a:r>
              <a:rPr lang="hu-HU" sz="2000" dirty="0" smtClean="0"/>
              <a:t>, ATTI</a:t>
            </a:r>
            <a:br>
              <a:rPr lang="hu-HU" sz="2000" dirty="0" smtClean="0"/>
            </a:br>
            <a:r>
              <a:rPr lang="hu-HU" sz="2000" dirty="0" smtClean="0"/>
              <a:t>University of Miskolc</a:t>
            </a:r>
            <a:br>
              <a:rPr lang="hu-HU" sz="2000" dirty="0" smtClean="0"/>
            </a:br>
            <a:r>
              <a:rPr lang="hu-HU" sz="2000" dirty="0" err="1" smtClean="0"/>
              <a:t>Faculty</a:t>
            </a:r>
            <a:r>
              <a:rPr lang="hu-HU" sz="2000" dirty="0" smtClean="0"/>
              <a:t> of </a:t>
            </a:r>
            <a:r>
              <a:rPr lang="hu-HU" sz="2000" dirty="0" err="1" smtClean="0"/>
              <a:t>arts</a:t>
            </a:r>
            <a:r>
              <a:rPr lang="hu-HU" sz="2800" dirty="0" smtClean="0"/>
              <a:t/>
            </a:r>
            <a:br>
              <a:rPr lang="hu-HU" sz="2800" dirty="0" smtClean="0"/>
            </a:br>
            <a:endParaRPr lang="hu-HU" sz="28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395536" y="63093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rtl="0"/>
            <a:r>
              <a:rPr lang="hu-HU" kern="1200" dirty="0">
                <a:solidFill>
                  <a:prstClr val="white"/>
                </a:solidFill>
                <a:latin typeface="Arial"/>
                <a:ea typeface="+mn-ea"/>
                <a:cs typeface="+mn-cs"/>
              </a:rPr>
              <a:t>EFOP-3.6.2-16-2017-00007</a:t>
            </a:r>
          </a:p>
        </p:txBody>
      </p:sp>
    </p:spTree>
    <p:extLst>
      <p:ext uri="{BB962C8B-B14F-4D97-AF65-F5344CB8AC3E}">
        <p14:creationId xmlns=""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6100160" cy="1440160"/>
          </a:xfrm>
        </p:spPr>
        <p:txBody>
          <a:bodyPr/>
          <a:lstStyle/>
          <a:p>
            <a:r>
              <a:rPr lang="hu-HU" dirty="0" err="1" smtClean="0"/>
              <a:t>Thank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your</a:t>
            </a:r>
            <a:r>
              <a:rPr lang="hu-HU" dirty="0" smtClean="0"/>
              <a:t> </a:t>
            </a:r>
            <a:r>
              <a:rPr lang="hu-HU" dirty="0" err="1" smtClean="0"/>
              <a:t>attention</a:t>
            </a:r>
            <a:r>
              <a:rPr lang="hu-HU" dirty="0" smtClean="0"/>
              <a:t>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76552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714488"/>
            <a:ext cx="7043758" cy="4691063"/>
          </a:xfrm>
        </p:spPr>
        <p:txBody>
          <a:bodyPr>
            <a:normAutofit fontScale="70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Prediction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descriprion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social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conflicts</a:t>
            </a:r>
            <a:endParaRPr lang="hu-H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Background</a:t>
            </a: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hu-HU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research</a:t>
            </a:r>
            <a:endParaRPr lang="hu-HU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/>
            <a:endParaRPr lang="hu-H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Quantitative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studies</a:t>
            </a:r>
            <a:endParaRPr lang="hu-H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level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settlements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interakctive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conflicts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maps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50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settlements</a:t>
            </a:r>
            <a:endParaRPr lang="hu-H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Online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questionnaires</a:t>
            </a:r>
            <a:endParaRPr lang="hu-H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settlements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sample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1000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respondents</a:t>
            </a:r>
            <a:endParaRPr lang="hu-H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Building of a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database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3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waves</a:t>
            </a:r>
            <a:endParaRPr lang="hu-H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/>
            <a:endParaRPr lang="hu-H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Qualitative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investigations</a:t>
            </a:r>
            <a:endParaRPr lang="hu-H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Field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work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(Data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generation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5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settlements</a:t>
            </a: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Ózd, Sátoraljaújhely, Kistokaj, Bükkszentkereszt, </a:t>
            </a:r>
            <a:r>
              <a:rPr lang="hu-H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Fúlókércs</a:t>
            </a:r>
            <a:endParaRPr lang="hu-HU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/>
            <a:endParaRPr lang="hu-HU" sz="2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Team </a:t>
            </a:r>
            <a:r>
              <a:rPr lang="hu-HU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work</a:t>
            </a:r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hu-HU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crisis</a:t>
            </a:r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hu-HU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intervention</a:t>
            </a:r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(</a:t>
            </a:r>
            <a:r>
              <a:rPr lang="hu-HU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professors</a:t>
            </a:r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hu-HU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students</a:t>
            </a:r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</a:t>
            </a:r>
          </a:p>
          <a:p>
            <a:pPr marL="285750" lvl="0" indent="-285750"/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*</a:t>
            </a:r>
            <a:r>
              <a:rPr lang="hu-HU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Conferencies</a:t>
            </a:r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hu-HU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visiting</a:t>
            </a:r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hu-HU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lecturers</a:t>
            </a:r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hu-HU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papers</a:t>
            </a:r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R+D </a:t>
            </a:r>
            <a:r>
              <a:rPr lang="hu-HU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trainings</a:t>
            </a:r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30 </a:t>
            </a:r>
            <a:r>
              <a:rPr lang="hu-HU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hours</a:t>
            </a:r>
            <a:r>
              <a:rPr lang="hu-H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hu-HU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course-development</a:t>
            </a:r>
            <a:endParaRPr lang="hu-HU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642910" y="214290"/>
            <a:ext cx="5614998" cy="864096"/>
          </a:xfrm>
        </p:spPr>
        <p:txBody>
          <a:bodyPr>
            <a:normAutofit/>
          </a:bodyPr>
          <a:lstStyle/>
          <a:p>
            <a:r>
              <a:rPr lang="hu-HU" dirty="0" err="1" smtClean="0"/>
              <a:t>About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project</a:t>
            </a:r>
            <a:br>
              <a:rPr lang="hu-HU" dirty="0" smtClean="0"/>
            </a:br>
            <a:endParaRPr lang="hu-HU" sz="2200" i="1" dirty="0"/>
          </a:p>
        </p:txBody>
      </p:sp>
    </p:spTree>
    <p:extLst>
      <p:ext uri="{BB962C8B-B14F-4D97-AF65-F5344CB8AC3E}">
        <p14:creationId xmlns=""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4700075" cy="936104"/>
          </a:xfrm>
        </p:spPr>
        <p:txBody>
          <a:bodyPr/>
          <a:lstStyle/>
          <a:p>
            <a:r>
              <a:rPr lang="hu-HU" dirty="0" err="1" smtClean="0"/>
              <a:t>Theoritical</a:t>
            </a:r>
            <a:r>
              <a:rPr lang="hu-HU" dirty="0" smtClean="0"/>
              <a:t> </a:t>
            </a:r>
            <a:r>
              <a:rPr lang="hu-HU" dirty="0" err="1" smtClean="0"/>
              <a:t>background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The </a:t>
            </a:r>
            <a:r>
              <a:rPr lang="hu-HU" dirty="0" err="1" smtClean="0"/>
              <a:t>interpretetion</a:t>
            </a:r>
            <a:r>
              <a:rPr lang="hu-HU" dirty="0" smtClean="0"/>
              <a:t> of </a:t>
            </a:r>
            <a:r>
              <a:rPr lang="hu-HU" dirty="0" err="1" smtClean="0"/>
              <a:t>conflicts</a:t>
            </a:r>
            <a:endParaRPr lang="hu-HU" dirty="0" smtClean="0"/>
          </a:p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level</a:t>
            </a:r>
            <a:r>
              <a:rPr lang="hu-HU" dirty="0" smtClean="0"/>
              <a:t> and </a:t>
            </a:r>
            <a:r>
              <a:rPr lang="hu-HU" dirty="0" err="1" smtClean="0"/>
              <a:t>function</a:t>
            </a:r>
            <a:endParaRPr lang="hu-HU" dirty="0" smtClean="0"/>
          </a:p>
          <a:p>
            <a:r>
              <a:rPr lang="hu-HU" dirty="0" err="1" smtClean="0"/>
              <a:t>In-group</a:t>
            </a:r>
            <a:r>
              <a:rPr lang="hu-HU" dirty="0" smtClean="0"/>
              <a:t> </a:t>
            </a:r>
            <a:r>
              <a:rPr lang="hu-HU" dirty="0" err="1" smtClean="0"/>
              <a:t>conflicts</a:t>
            </a:r>
            <a:endParaRPr lang="hu-HU" dirty="0" smtClean="0"/>
          </a:p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forms</a:t>
            </a:r>
            <a:r>
              <a:rPr lang="hu-HU" dirty="0" smtClean="0"/>
              <a:t> (</a:t>
            </a:r>
            <a:r>
              <a:rPr lang="hu-HU" dirty="0" err="1" smtClean="0"/>
              <a:t>verbal</a:t>
            </a:r>
            <a:r>
              <a:rPr lang="hu-HU" dirty="0" smtClean="0"/>
              <a:t>, </a:t>
            </a:r>
            <a:r>
              <a:rPr lang="hu-HU" dirty="0" err="1" smtClean="0"/>
              <a:t>avoidance</a:t>
            </a:r>
            <a:r>
              <a:rPr lang="hu-HU" dirty="0" smtClean="0"/>
              <a:t>, </a:t>
            </a:r>
            <a:r>
              <a:rPr lang="hu-HU" dirty="0" err="1" smtClean="0"/>
              <a:t>discriminiation</a:t>
            </a:r>
            <a:r>
              <a:rPr lang="hu-HU" dirty="0" smtClean="0"/>
              <a:t>, </a:t>
            </a:r>
            <a:r>
              <a:rPr lang="hu-HU" dirty="0" err="1" smtClean="0"/>
              <a:t>rumors</a:t>
            </a:r>
            <a:r>
              <a:rPr lang="hu-HU" dirty="0" smtClean="0"/>
              <a:t>, </a:t>
            </a:r>
            <a:r>
              <a:rPr lang="hu-HU" dirty="0" err="1" smtClean="0"/>
              <a:t>agression</a:t>
            </a:r>
            <a:r>
              <a:rPr lang="hu-HU" dirty="0" smtClean="0"/>
              <a:t>, </a:t>
            </a:r>
            <a:r>
              <a:rPr lang="hu-HU" dirty="0" err="1" smtClean="0"/>
              <a:t>prosecution</a:t>
            </a:r>
            <a:r>
              <a:rPr lang="hu-HU" dirty="0" smtClean="0"/>
              <a:t>, </a:t>
            </a:r>
            <a:r>
              <a:rPr lang="hu-HU" dirty="0" err="1" smtClean="0"/>
              <a:t>etc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Role-conflicts</a:t>
            </a:r>
            <a:endParaRPr lang="hu-HU" dirty="0" smtClean="0"/>
          </a:p>
          <a:p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change</a:t>
            </a:r>
            <a:r>
              <a:rPr lang="hu-HU" dirty="0" smtClean="0"/>
              <a:t>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innovations</a:t>
            </a:r>
            <a:r>
              <a:rPr lang="hu-HU" dirty="0" smtClean="0"/>
              <a:t> and </a:t>
            </a:r>
            <a:r>
              <a:rPr lang="hu-HU" dirty="0" err="1" smtClean="0"/>
              <a:t>conflicts</a:t>
            </a:r>
            <a:endParaRPr lang="hu-H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4700075" cy="936104"/>
          </a:xfrm>
        </p:spPr>
        <p:txBody>
          <a:bodyPr/>
          <a:lstStyle/>
          <a:p>
            <a:r>
              <a:rPr lang="hu-HU" dirty="0" err="1" smtClean="0"/>
              <a:t>Areas</a:t>
            </a:r>
            <a:r>
              <a:rPr lang="hu-HU" dirty="0" smtClean="0"/>
              <a:t> of </a:t>
            </a:r>
            <a:r>
              <a:rPr lang="hu-HU" dirty="0" err="1" smtClean="0"/>
              <a:t>conflicts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Demographical</a:t>
            </a:r>
            <a:endParaRPr lang="hu-HU" dirty="0" smtClean="0"/>
          </a:p>
          <a:p>
            <a:r>
              <a:rPr lang="hu-HU" dirty="0" err="1" smtClean="0"/>
              <a:t>Religious</a:t>
            </a:r>
            <a:endParaRPr lang="hu-HU" dirty="0" smtClean="0"/>
          </a:p>
          <a:p>
            <a:r>
              <a:rPr lang="hu-HU" dirty="0" err="1" smtClean="0"/>
              <a:t>Ethnic</a:t>
            </a:r>
            <a:endParaRPr lang="hu-HU" dirty="0" smtClean="0"/>
          </a:p>
          <a:p>
            <a:r>
              <a:rPr lang="hu-HU" dirty="0" err="1" smtClean="0"/>
              <a:t>Private</a:t>
            </a:r>
            <a:r>
              <a:rPr lang="hu-HU" dirty="0" smtClean="0"/>
              <a:t> life </a:t>
            </a:r>
          </a:p>
          <a:p>
            <a:r>
              <a:rPr lang="hu-HU" dirty="0" err="1" smtClean="0"/>
              <a:t>Labour</a:t>
            </a:r>
            <a:r>
              <a:rPr lang="hu-HU" dirty="0" smtClean="0"/>
              <a:t> market</a:t>
            </a:r>
          </a:p>
          <a:p>
            <a:r>
              <a:rPr lang="hu-HU" dirty="0" smtClean="0"/>
              <a:t>Education</a:t>
            </a:r>
          </a:p>
          <a:p>
            <a:r>
              <a:rPr lang="hu-HU" dirty="0" smtClean="0"/>
              <a:t>Health</a:t>
            </a:r>
          </a:p>
          <a:p>
            <a:r>
              <a:rPr lang="hu-HU" dirty="0" smtClean="0"/>
              <a:t>Local</a:t>
            </a:r>
          </a:p>
          <a:p>
            <a:r>
              <a:rPr lang="hu-HU" dirty="0" err="1" smtClean="0"/>
              <a:t>Political</a:t>
            </a:r>
            <a:r>
              <a:rPr lang="hu-HU" dirty="0" smtClean="0"/>
              <a:t>/interest </a:t>
            </a:r>
            <a:r>
              <a:rPr lang="hu-HU" dirty="0" err="1" smtClean="0"/>
              <a:t>representation</a:t>
            </a:r>
            <a:endParaRPr lang="hu-HU" dirty="0" smtClean="0"/>
          </a:p>
          <a:p>
            <a:r>
              <a:rPr lang="hu-HU" dirty="0" smtClean="0"/>
              <a:t>Business, </a:t>
            </a:r>
            <a:r>
              <a:rPr lang="hu-HU" dirty="0" err="1" smtClean="0"/>
              <a:t>economical</a:t>
            </a:r>
            <a:r>
              <a:rPr lang="hu-HU" dirty="0" smtClean="0"/>
              <a:t> </a:t>
            </a:r>
            <a:r>
              <a:rPr lang="hu-HU" dirty="0" err="1" smtClean="0"/>
              <a:t>differences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xmlns="" val="534743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Outspoken</a:t>
            </a:r>
            <a:r>
              <a:rPr lang="hu-HU" dirty="0" smtClean="0"/>
              <a:t>/</a:t>
            </a:r>
            <a:r>
              <a:rPr lang="hu-HU" dirty="0" err="1" smtClean="0"/>
              <a:t>latent</a:t>
            </a:r>
            <a:endParaRPr lang="hu-HU" dirty="0" smtClean="0"/>
          </a:p>
          <a:p>
            <a:r>
              <a:rPr lang="hu-HU" dirty="0" err="1" smtClean="0"/>
              <a:t>Violent</a:t>
            </a:r>
            <a:r>
              <a:rPr lang="hu-HU" dirty="0" smtClean="0"/>
              <a:t>/</a:t>
            </a:r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violence</a:t>
            </a:r>
            <a:endParaRPr lang="hu-HU" dirty="0" smtClean="0"/>
          </a:p>
          <a:p>
            <a:r>
              <a:rPr lang="hu-HU" dirty="0" err="1" smtClean="0"/>
              <a:t>Involving</a:t>
            </a:r>
            <a:r>
              <a:rPr lang="hu-HU" dirty="0" smtClean="0"/>
              <a:t> 1-2 </a:t>
            </a:r>
            <a:r>
              <a:rPr lang="hu-HU" dirty="0" err="1" smtClean="0"/>
              <a:t>persons</a:t>
            </a:r>
            <a:r>
              <a:rPr lang="hu-HU" dirty="0" smtClean="0"/>
              <a:t>/</a:t>
            </a:r>
            <a:r>
              <a:rPr lang="hu-HU" dirty="0" err="1" smtClean="0"/>
              <a:t>groups</a:t>
            </a:r>
            <a:endParaRPr lang="hu-HU" dirty="0" smtClean="0"/>
          </a:p>
          <a:p>
            <a:r>
              <a:rPr lang="hu-HU" dirty="0" err="1" smtClean="0"/>
              <a:t>Solved</a:t>
            </a:r>
            <a:r>
              <a:rPr lang="hu-HU" dirty="0" smtClean="0"/>
              <a:t>/</a:t>
            </a:r>
            <a:r>
              <a:rPr lang="hu-HU" dirty="0" err="1" smtClean="0"/>
              <a:t>unsolved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Etc. 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571472" y="64004"/>
            <a:ext cx="4700075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Other</a:t>
            </a:r>
            <a:r>
              <a:rPr kumimoji="0" lang="hu-HU" sz="2400" b="1" i="0" u="none" strike="noStrike" kern="1200" cap="all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</a:t>
            </a:r>
            <a:r>
              <a:rPr kumimoji="0" lang="hu-HU" sz="2400" b="1" i="0" u="none" strike="noStrike" kern="1200" cap="all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aspects</a:t>
            </a:r>
            <a:r>
              <a:rPr lang="hu-HU" sz="2400" b="1" cap="all" dirty="0" smtClean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I. </a:t>
            </a:r>
            <a:endParaRPr kumimoji="0" lang="hu-HU" sz="24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551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838523" cy="936104"/>
          </a:xfrm>
        </p:spPr>
        <p:txBody>
          <a:bodyPr>
            <a:noAutofit/>
          </a:bodyPr>
          <a:lstStyle/>
          <a:p>
            <a:r>
              <a:rPr lang="hu-HU" sz="2800" dirty="0" err="1" smtClean="0"/>
              <a:t>Other</a:t>
            </a:r>
            <a:r>
              <a:rPr lang="hu-HU" sz="2800" dirty="0" smtClean="0"/>
              <a:t> </a:t>
            </a:r>
            <a:r>
              <a:rPr lang="hu-HU" sz="2800" dirty="0" err="1" smtClean="0"/>
              <a:t>aspects</a:t>
            </a:r>
            <a:r>
              <a:rPr lang="hu-HU" sz="2800" dirty="0" smtClean="0"/>
              <a:t> II. 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err="1" smtClean="0"/>
              <a:t>Origin</a:t>
            </a:r>
            <a:endParaRPr lang="hu-HU" dirty="0" smtClean="0"/>
          </a:p>
          <a:p>
            <a:r>
              <a:rPr lang="hu-HU" dirty="0" err="1" smtClean="0"/>
              <a:t>Forms</a:t>
            </a:r>
            <a:r>
              <a:rPr lang="hu-HU" dirty="0" smtClean="0"/>
              <a:t>, </a:t>
            </a:r>
            <a:r>
              <a:rPr lang="hu-HU" dirty="0" err="1" smtClean="0"/>
              <a:t>tools</a:t>
            </a:r>
            <a:r>
              <a:rPr lang="hu-HU" dirty="0" smtClean="0"/>
              <a:t>, </a:t>
            </a:r>
            <a:r>
              <a:rPr lang="hu-HU" dirty="0" err="1" smtClean="0"/>
              <a:t>patterns</a:t>
            </a:r>
            <a:r>
              <a:rPr lang="hu-HU" dirty="0" smtClean="0"/>
              <a:t>, </a:t>
            </a:r>
            <a:r>
              <a:rPr lang="hu-HU" dirty="0" err="1" smtClean="0"/>
              <a:t>norms</a:t>
            </a:r>
            <a:endParaRPr lang="hu-HU" dirty="0" smtClean="0"/>
          </a:p>
          <a:p>
            <a:r>
              <a:rPr lang="hu-HU" dirty="0" err="1" smtClean="0"/>
              <a:t>Intensity</a:t>
            </a:r>
            <a:endParaRPr lang="hu-HU" dirty="0" smtClean="0"/>
          </a:p>
          <a:p>
            <a:r>
              <a:rPr lang="hu-HU" dirty="0" err="1" smtClean="0"/>
              <a:t>Lasting</a:t>
            </a:r>
            <a:endParaRPr lang="hu-HU" dirty="0" smtClean="0"/>
          </a:p>
          <a:p>
            <a:r>
              <a:rPr lang="hu-HU" dirty="0" err="1" smtClean="0"/>
              <a:t>Methods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conflicts</a:t>
            </a:r>
            <a:r>
              <a:rPr lang="hu-HU" dirty="0" smtClean="0"/>
              <a:t> </a:t>
            </a:r>
            <a:r>
              <a:rPr lang="hu-HU" dirty="0" err="1" smtClean="0"/>
              <a:t>resolution</a:t>
            </a:r>
            <a:endParaRPr lang="hu-HU" dirty="0" smtClean="0"/>
          </a:p>
          <a:p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environment</a:t>
            </a:r>
            <a:endParaRPr lang="hu-HU" dirty="0" smtClean="0"/>
          </a:p>
          <a:p>
            <a:r>
              <a:rPr lang="hu-HU" dirty="0" err="1" smtClean="0"/>
              <a:t>Realistic</a:t>
            </a:r>
            <a:r>
              <a:rPr lang="hu-HU" dirty="0" smtClean="0"/>
              <a:t>/</a:t>
            </a:r>
            <a:r>
              <a:rPr lang="hu-HU" dirty="0" err="1" smtClean="0"/>
              <a:t>non-realistic</a:t>
            </a:r>
            <a:endParaRPr lang="hu-HU" dirty="0" smtClean="0"/>
          </a:p>
          <a:p>
            <a:r>
              <a:rPr lang="hu-HU" dirty="0" err="1" smtClean="0"/>
              <a:t>Organized</a:t>
            </a:r>
            <a:r>
              <a:rPr lang="hu-HU" dirty="0" smtClean="0"/>
              <a:t>/</a:t>
            </a:r>
            <a:r>
              <a:rPr lang="hu-HU" dirty="0" err="1" smtClean="0"/>
              <a:t>non-organized</a:t>
            </a:r>
            <a:endParaRPr lang="hu-HU" dirty="0" smtClean="0"/>
          </a:p>
          <a:p>
            <a:r>
              <a:rPr lang="hu-HU" dirty="0" err="1" smtClean="0"/>
              <a:t>Institutionalized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endParaRPr lang="hu-HU" dirty="0" smtClean="0"/>
          </a:p>
          <a:p>
            <a:r>
              <a:rPr lang="hu-HU" dirty="0" err="1" smtClean="0"/>
              <a:t>Primary</a:t>
            </a:r>
            <a:r>
              <a:rPr lang="hu-HU" dirty="0" smtClean="0"/>
              <a:t>/</a:t>
            </a:r>
            <a:r>
              <a:rPr lang="hu-HU" dirty="0" err="1" smtClean="0"/>
              <a:t>mediatized</a:t>
            </a:r>
            <a:endParaRPr lang="hu-HU" dirty="0"/>
          </a:p>
          <a:p>
            <a:r>
              <a:rPr lang="hu-HU" dirty="0" err="1" smtClean="0"/>
              <a:t>Subjevtice</a:t>
            </a:r>
            <a:r>
              <a:rPr lang="hu-HU" dirty="0" smtClean="0"/>
              <a:t>/</a:t>
            </a:r>
            <a:r>
              <a:rPr lang="hu-HU" dirty="0" err="1" smtClean="0"/>
              <a:t>objective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333341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5900750" cy="936104"/>
          </a:xfrm>
        </p:spPr>
        <p:txBody>
          <a:bodyPr>
            <a:normAutofit/>
          </a:bodyPr>
          <a:lstStyle/>
          <a:p>
            <a:r>
              <a:rPr lang="hu-HU" dirty="0" smtClean="0"/>
              <a:t>Research </a:t>
            </a:r>
            <a:r>
              <a:rPr lang="hu-HU" dirty="0" err="1" smtClean="0"/>
              <a:t>concept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457200" y="1600201"/>
          <a:ext cx="8229601" cy="4114817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118511"/>
                <a:gridCol w="1996288"/>
                <a:gridCol w="2057401"/>
                <a:gridCol w="2057401"/>
              </a:tblGrid>
              <a:tr h="587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/>
                        <a:t> </a:t>
                      </a:r>
                      <a:endParaRPr lang="hu-H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err="1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Level</a:t>
                      </a:r>
                      <a:r>
                        <a:rPr lang="hu-HU" sz="16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87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/>
                        <a:t> </a:t>
                      </a:r>
                      <a:endParaRPr lang="hu-HU" sz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mikro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err="1" smtClean="0"/>
                        <a:t>mezo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makro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87831">
                <a:tc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</a:rPr>
                        <a:t>demographical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dirty="0" err="1" smtClean="0"/>
                        <a:t>Age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group</a:t>
                      </a:r>
                      <a:r>
                        <a:rPr lang="hu-HU" sz="1400" baseline="0" dirty="0" smtClean="0"/>
                        <a:t>, </a:t>
                      </a:r>
                      <a:r>
                        <a:rPr lang="hu-HU" sz="1400" baseline="0" dirty="0" err="1" smtClean="0"/>
                        <a:t>intergerenation</a:t>
                      </a:r>
                      <a:r>
                        <a:rPr lang="hu-HU" sz="1400" baseline="0" dirty="0" smtClean="0"/>
                        <a:t>, </a:t>
                      </a:r>
                      <a:r>
                        <a:rPr lang="hu-HU" sz="1400" baseline="0" dirty="0" err="1" smtClean="0"/>
                        <a:t>gender</a:t>
                      </a:r>
                      <a:r>
                        <a:rPr lang="hu-HU" sz="1400" baseline="0" dirty="0" smtClean="0"/>
                        <a:t>, </a:t>
                      </a:r>
                      <a:r>
                        <a:rPr lang="hu-HU" sz="1400" baseline="0" dirty="0" err="1" smtClean="0"/>
                        <a:t>ethnic</a:t>
                      </a:r>
                      <a:r>
                        <a:rPr lang="hu-HU" sz="1400" baseline="0" dirty="0" smtClean="0"/>
                        <a:t>, </a:t>
                      </a:r>
                      <a:r>
                        <a:rPr lang="hu-HU" sz="1400" baseline="0" dirty="0" err="1" smtClean="0"/>
                        <a:t>minority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87831">
                <a:tc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</a:rPr>
                        <a:t>private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0" dirty="0" err="1" smtClean="0">
                          <a:latin typeface="+mj-lt"/>
                          <a:ea typeface="Calibri"/>
                          <a:cs typeface="Times New Roman"/>
                        </a:rPr>
                        <a:t>Family</a:t>
                      </a:r>
                      <a:r>
                        <a:rPr lang="hu-HU" sz="1400" b="0" baseline="0" dirty="0" smtClean="0">
                          <a:latin typeface="+mj-lt"/>
                          <a:ea typeface="Calibri"/>
                          <a:cs typeface="Times New Roman"/>
                        </a:rPr>
                        <a:t> life, </a:t>
                      </a:r>
                      <a:r>
                        <a:rPr lang="hu-HU" sz="1400" b="0" baseline="0" dirty="0" err="1" smtClean="0">
                          <a:latin typeface="+mj-lt"/>
                          <a:ea typeface="Calibri"/>
                          <a:cs typeface="Times New Roman"/>
                        </a:rPr>
                        <a:t>private</a:t>
                      </a:r>
                      <a:r>
                        <a:rPr lang="hu-HU" sz="1400" b="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b="0" baseline="0" dirty="0" err="1" smtClean="0">
                          <a:latin typeface="+mj-lt"/>
                          <a:ea typeface="Calibri"/>
                          <a:cs typeface="Times New Roman"/>
                        </a:rPr>
                        <a:t>life</a:t>
                      </a:r>
                      <a:r>
                        <a:rPr lang="hu-HU" sz="1400" b="0" baseline="0" dirty="0" smtClean="0"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="0" baseline="0" dirty="0" err="1" smtClean="0">
                          <a:latin typeface="+mj-lt"/>
                          <a:ea typeface="Calibri"/>
                          <a:cs typeface="Times New Roman"/>
                        </a:rPr>
                        <a:t>social</a:t>
                      </a:r>
                      <a:r>
                        <a:rPr lang="hu-HU" sz="1400" b="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b="0" baseline="0" dirty="0" err="1" smtClean="0">
                          <a:latin typeface="+mj-lt"/>
                          <a:ea typeface="Calibri"/>
                          <a:cs typeface="Times New Roman"/>
                        </a:rPr>
                        <a:t>life</a:t>
                      </a:r>
                      <a:r>
                        <a:rPr lang="hu-HU" sz="1400" b="0" baseline="0" dirty="0" smtClean="0"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="0" baseline="0" dirty="0" err="1" smtClean="0">
                          <a:latin typeface="+mj-lt"/>
                          <a:ea typeface="Calibri"/>
                          <a:cs typeface="Times New Roman"/>
                        </a:rPr>
                        <a:t>friends</a:t>
                      </a:r>
                      <a:endParaRPr lang="hu-HU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87831">
                <a:tc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</a:rPr>
                        <a:t>labour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</a:rPr>
                        <a:t> market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0" dirty="0" err="1" smtClean="0">
                          <a:latin typeface="+mj-lt"/>
                          <a:ea typeface="Calibri"/>
                          <a:cs typeface="Times New Roman"/>
                        </a:rPr>
                        <a:t>Income</a:t>
                      </a:r>
                      <a:r>
                        <a:rPr lang="hu-HU" sz="1400" b="0" dirty="0" smtClean="0">
                          <a:latin typeface="+mj-lt"/>
                          <a:ea typeface="Calibri"/>
                          <a:cs typeface="Times New Roman"/>
                        </a:rPr>
                        <a:t>,  </a:t>
                      </a:r>
                      <a:r>
                        <a:rPr lang="hu-HU" sz="1400" b="0" dirty="0" err="1" smtClean="0">
                          <a:latin typeface="+mj-lt"/>
                          <a:ea typeface="Calibri"/>
                          <a:cs typeface="Times New Roman"/>
                        </a:rPr>
                        <a:t>leader-others</a:t>
                      </a:r>
                      <a:endParaRPr lang="hu-HU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87831">
                <a:tc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</a:rPr>
                        <a:t>territorial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0" dirty="0" smtClean="0">
                          <a:latin typeface="+mj-lt"/>
                          <a:ea typeface="Calibri"/>
                          <a:cs typeface="Times New Roman"/>
                        </a:rPr>
                        <a:t>Local, </a:t>
                      </a:r>
                      <a:r>
                        <a:rPr lang="hu-HU" sz="1400" b="0" dirty="0" err="1" smtClean="0">
                          <a:latin typeface="+mj-lt"/>
                          <a:ea typeface="Calibri"/>
                          <a:cs typeface="Times New Roman"/>
                        </a:rPr>
                        <a:t>neighbours</a:t>
                      </a:r>
                      <a:r>
                        <a:rPr lang="hu-HU" sz="1400" b="0" dirty="0" smtClean="0"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="0" dirty="0" err="1" smtClean="0">
                          <a:latin typeface="+mj-lt"/>
                          <a:ea typeface="Calibri"/>
                          <a:cs typeface="Times New Roman"/>
                        </a:rPr>
                        <a:t>regional</a:t>
                      </a:r>
                      <a:r>
                        <a:rPr lang="hu-HU" sz="1400" b="0" dirty="0" smtClean="0">
                          <a:latin typeface="+mj-lt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hu-HU" sz="1400" b="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b="0" baseline="0" dirty="0" err="1" smtClean="0">
                          <a:latin typeface="+mj-lt"/>
                          <a:ea typeface="Calibri"/>
                          <a:cs typeface="Times New Roman"/>
                        </a:rPr>
                        <a:t>urbanizational</a:t>
                      </a:r>
                      <a:endParaRPr lang="hu-HU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87831">
                <a:tc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</a:rPr>
                        <a:t>5. </a:t>
                      </a:r>
                      <a:r>
                        <a:rPr lang="hu-HU" sz="1600" dirty="0" err="1" smtClean="0">
                          <a:solidFill>
                            <a:schemeClr val="tx1"/>
                          </a:solidFill>
                        </a:rPr>
                        <a:t>Power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600" baseline="0" dirty="0" err="1" smtClean="0">
                          <a:solidFill>
                            <a:schemeClr val="tx1"/>
                          </a:solidFill>
                        </a:rPr>
                        <a:t>structure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hu-HU" sz="1600" baseline="0" dirty="0" err="1" smtClean="0">
                          <a:solidFill>
                            <a:schemeClr val="tx1"/>
                          </a:solidFill>
                        </a:rPr>
                        <a:t>institutions</a:t>
                      </a:r>
                      <a:endParaRPr lang="hu-H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16446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400" b="0" dirty="0" err="1" smtClean="0">
                          <a:latin typeface="+mj-lt"/>
                          <a:ea typeface="Calibri"/>
                          <a:cs typeface="Times New Roman"/>
                        </a:rPr>
                        <a:t>Decision</a:t>
                      </a:r>
                      <a:r>
                        <a:rPr lang="hu-HU" sz="1400" b="0" baseline="0" dirty="0" err="1" smtClean="0">
                          <a:latin typeface="+mj-lt"/>
                          <a:ea typeface="Calibri"/>
                          <a:cs typeface="Times New Roman"/>
                        </a:rPr>
                        <a:t>-making</a:t>
                      </a:r>
                      <a:r>
                        <a:rPr lang="hu-HU" sz="1400" b="0" baseline="0" dirty="0" smtClean="0"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="0" baseline="0" dirty="0" err="1" smtClean="0">
                          <a:latin typeface="+mj-lt"/>
                          <a:ea typeface="Calibri"/>
                          <a:cs typeface="Times New Roman"/>
                        </a:rPr>
                        <a:t>hierarchy</a:t>
                      </a:r>
                      <a:r>
                        <a:rPr lang="hu-HU" sz="1400" b="0" baseline="0" dirty="0" smtClean="0"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hu-HU" sz="1400" b="0" baseline="0" dirty="0" err="1" smtClean="0">
                          <a:latin typeface="+mj-lt"/>
                          <a:ea typeface="Calibri"/>
                          <a:cs typeface="Times New Roman"/>
                        </a:rPr>
                        <a:t>problems</a:t>
                      </a:r>
                      <a:r>
                        <a:rPr lang="hu-HU" sz="1400" b="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b="0" baseline="0" dirty="0" err="1" smtClean="0">
                          <a:latin typeface="+mj-lt"/>
                          <a:ea typeface="Calibri"/>
                          <a:cs typeface="Times New Roman"/>
                        </a:rPr>
                        <a:t>with</a:t>
                      </a:r>
                      <a:r>
                        <a:rPr lang="hu-HU" sz="1400" b="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b="0" baseline="0" dirty="0" err="1" smtClean="0">
                          <a:latin typeface="+mj-lt"/>
                          <a:ea typeface="Calibri"/>
                          <a:cs typeface="Times New Roman"/>
                        </a:rPr>
                        <a:t>institutions</a:t>
                      </a:r>
                      <a:endParaRPr lang="hu-HU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4700075" cy="936104"/>
          </a:xfrm>
        </p:spPr>
        <p:txBody>
          <a:bodyPr/>
          <a:lstStyle/>
          <a:p>
            <a:r>
              <a:rPr lang="hu-HU" dirty="0" err="1" smtClean="0"/>
              <a:t>Conflict-management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hu-HU" dirty="0" err="1" smtClean="0"/>
              <a:t>How</a:t>
            </a:r>
            <a:r>
              <a:rPr lang="hu-HU" dirty="0" smtClean="0"/>
              <a:t> </a:t>
            </a:r>
            <a:r>
              <a:rPr lang="hu-HU" dirty="0" err="1" smtClean="0"/>
              <a:t>we</a:t>
            </a:r>
            <a:r>
              <a:rPr lang="hu-HU" dirty="0" smtClean="0"/>
              <a:t> </a:t>
            </a:r>
            <a:r>
              <a:rPr lang="hu-HU" dirty="0" err="1" smtClean="0"/>
              <a:t>handle</a:t>
            </a:r>
            <a:r>
              <a:rPr lang="hu-HU" dirty="0" smtClean="0"/>
              <a:t> </a:t>
            </a:r>
            <a:r>
              <a:rPr lang="hu-HU" dirty="0" err="1" smtClean="0"/>
              <a:t>conflicts</a:t>
            </a:r>
            <a:r>
              <a:rPr lang="hu-HU" dirty="0" smtClean="0"/>
              <a:t>? </a:t>
            </a:r>
          </a:p>
          <a:p>
            <a:pPr lvl="1">
              <a:buNone/>
            </a:pPr>
            <a:r>
              <a:rPr lang="hu-HU" dirty="0" smtClean="0"/>
              <a:t>	Thomas </a:t>
            </a:r>
            <a:r>
              <a:rPr lang="hu-HU" dirty="0" err="1" smtClean="0"/>
              <a:t>Killmann</a:t>
            </a:r>
            <a:r>
              <a:rPr lang="hu-HU" dirty="0" smtClean="0"/>
              <a:t> (</a:t>
            </a:r>
            <a:r>
              <a:rPr lang="hu-HU" dirty="0" err="1" smtClean="0"/>
              <a:t>rivalism</a:t>
            </a:r>
            <a:r>
              <a:rPr lang="hu-HU" dirty="0" smtClean="0"/>
              <a:t>, </a:t>
            </a:r>
            <a:r>
              <a:rPr lang="hu-HU" dirty="0" err="1" smtClean="0"/>
              <a:t>problem-solving</a:t>
            </a:r>
            <a:r>
              <a:rPr lang="hu-HU" dirty="0" smtClean="0"/>
              <a:t>, </a:t>
            </a:r>
            <a:r>
              <a:rPr lang="hu-HU" dirty="0" err="1" smtClean="0"/>
              <a:t>avoidance</a:t>
            </a:r>
            <a:r>
              <a:rPr lang="hu-HU" dirty="0" smtClean="0"/>
              <a:t>, </a:t>
            </a:r>
            <a:r>
              <a:rPr lang="hu-HU" dirty="0" err="1" smtClean="0"/>
              <a:t>conformism</a:t>
            </a:r>
            <a:r>
              <a:rPr lang="hu-HU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hu-HU" dirty="0" err="1" smtClean="0"/>
              <a:t>Family</a:t>
            </a:r>
            <a:r>
              <a:rPr lang="hu-HU" dirty="0" smtClean="0"/>
              <a:t> </a:t>
            </a:r>
            <a:r>
              <a:rPr lang="hu-HU" dirty="0" err="1" smtClean="0"/>
              <a:t>conflicts</a:t>
            </a:r>
            <a:endParaRPr lang="hu-HU" dirty="0" smtClean="0"/>
          </a:p>
          <a:p>
            <a:pPr lvl="1">
              <a:buNone/>
            </a:pPr>
            <a:r>
              <a:rPr lang="hu-HU" dirty="0" smtClean="0"/>
              <a:t>	</a:t>
            </a:r>
            <a:r>
              <a:rPr lang="hu-HU" dirty="0" err="1" smtClean="0"/>
              <a:t>Inter-generations</a:t>
            </a:r>
            <a:r>
              <a:rPr lang="hu-HU" dirty="0" smtClean="0"/>
              <a:t>, </a:t>
            </a:r>
            <a:r>
              <a:rPr lang="hu-HU" dirty="0" err="1" smtClean="0"/>
              <a:t>colletive</a:t>
            </a:r>
            <a:r>
              <a:rPr lang="hu-HU" dirty="0" smtClean="0"/>
              <a:t> </a:t>
            </a:r>
            <a:r>
              <a:rPr lang="hu-HU" dirty="0" err="1" smtClean="0"/>
              <a:t>traumas</a:t>
            </a:r>
            <a:r>
              <a:rPr lang="hu-HU" dirty="0" smtClean="0"/>
              <a:t>, </a:t>
            </a:r>
            <a:r>
              <a:rPr lang="hu-HU" dirty="0" err="1" smtClean="0"/>
              <a:t>transaction-analysis</a:t>
            </a:r>
            <a:r>
              <a:rPr lang="hu-HU" dirty="0" smtClean="0"/>
              <a:t>, </a:t>
            </a:r>
            <a:r>
              <a:rPr lang="hu-HU" dirty="0" err="1" smtClean="0"/>
              <a:t>games</a:t>
            </a:r>
            <a:endParaRPr lang="hu-HU" dirty="0" smtClean="0"/>
          </a:p>
          <a:p>
            <a:pPr lvl="1">
              <a:buFont typeface="Arial" pitchFamily="34" charset="0"/>
              <a:buChar char="•"/>
            </a:pPr>
            <a:r>
              <a:rPr lang="hu-HU" dirty="0" err="1" smtClean="0"/>
              <a:t>Conflits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level</a:t>
            </a:r>
            <a:r>
              <a:rPr lang="hu-HU" dirty="0" smtClean="0"/>
              <a:t> of </a:t>
            </a:r>
            <a:r>
              <a:rPr lang="hu-HU" dirty="0" err="1" smtClean="0"/>
              <a:t>communities</a:t>
            </a: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Acknowledgement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>
          <a:xfrm>
            <a:off x="447989" y="1628800"/>
            <a:ext cx="8147248" cy="4691063"/>
          </a:xfrm>
        </p:spPr>
        <p:txBody>
          <a:bodyPr>
            <a:normAutofit/>
          </a:bodyPr>
          <a:lstStyle/>
          <a:p>
            <a:pPr algn="ctr"/>
            <a:r>
              <a:rPr lang="hu-HU" sz="2800" dirty="0" err="1"/>
              <a:t>This</a:t>
            </a:r>
            <a:r>
              <a:rPr lang="hu-HU" sz="2800" dirty="0"/>
              <a:t> </a:t>
            </a:r>
            <a:r>
              <a:rPr lang="hu-HU" sz="2800" dirty="0" err="1"/>
              <a:t>research</a:t>
            </a:r>
            <a:r>
              <a:rPr lang="hu-HU" sz="2800" dirty="0"/>
              <a:t> </a:t>
            </a:r>
            <a:r>
              <a:rPr lang="hu-HU" sz="2800" dirty="0" err="1"/>
              <a:t>was</a:t>
            </a:r>
            <a:r>
              <a:rPr lang="hu-HU" sz="2800" dirty="0"/>
              <a:t> </a:t>
            </a:r>
            <a:r>
              <a:rPr lang="hu-HU" sz="2800" dirty="0" err="1"/>
              <a:t>supported</a:t>
            </a:r>
            <a:r>
              <a:rPr lang="hu-HU" sz="2800" dirty="0"/>
              <a:t> </a:t>
            </a:r>
            <a:r>
              <a:rPr lang="hu-HU" sz="2800" dirty="0" err="1"/>
              <a:t>by</a:t>
            </a:r>
            <a:r>
              <a:rPr lang="hu-HU" sz="2800" dirty="0"/>
              <a:t> </a:t>
            </a:r>
            <a:r>
              <a:rPr lang="hu-HU" sz="2800" dirty="0" err="1"/>
              <a:t>the</a:t>
            </a:r>
            <a:r>
              <a:rPr lang="hu-HU" sz="2800" dirty="0"/>
              <a:t> project </a:t>
            </a:r>
            <a:r>
              <a:rPr lang="hu-HU" sz="2800" dirty="0" err="1"/>
              <a:t>nr</a:t>
            </a:r>
            <a:r>
              <a:rPr lang="hu-HU" sz="2800" dirty="0"/>
              <a:t>. </a:t>
            </a:r>
            <a:r>
              <a:rPr lang="hu-HU" sz="2800" u="sng" dirty="0"/>
              <a:t>EFOP-3.6.2-16-2017-00007</a:t>
            </a:r>
            <a:r>
              <a:rPr lang="hu-HU" sz="2800" dirty="0"/>
              <a:t>, </a:t>
            </a:r>
            <a:r>
              <a:rPr lang="hu-HU" sz="2800" dirty="0" err="1"/>
              <a:t>titled</a:t>
            </a:r>
            <a:r>
              <a:rPr lang="hu-HU" sz="2800" dirty="0"/>
              <a:t> </a:t>
            </a:r>
            <a:r>
              <a:rPr lang="hu-HU" sz="2800" i="1" dirty="0" err="1"/>
              <a:t>Aspects</a:t>
            </a:r>
            <a:r>
              <a:rPr lang="hu-HU" sz="2800" i="1" dirty="0"/>
              <a:t> </a:t>
            </a:r>
            <a:r>
              <a:rPr lang="hu-HU" sz="2800" i="1" dirty="0" err="1"/>
              <a:t>on</a:t>
            </a:r>
            <a:r>
              <a:rPr lang="hu-HU" sz="2800" i="1" dirty="0"/>
              <a:t> </a:t>
            </a:r>
            <a:r>
              <a:rPr lang="hu-HU" sz="2800" i="1" dirty="0" err="1"/>
              <a:t>the</a:t>
            </a:r>
            <a:r>
              <a:rPr lang="hu-HU" sz="2800" i="1" dirty="0"/>
              <a:t> </a:t>
            </a:r>
            <a:r>
              <a:rPr lang="hu-HU" sz="2800" i="1" dirty="0" err="1"/>
              <a:t>development</a:t>
            </a:r>
            <a:r>
              <a:rPr lang="hu-HU" sz="2800" i="1" dirty="0"/>
              <a:t> of </a:t>
            </a:r>
            <a:r>
              <a:rPr lang="hu-HU" sz="2800" i="1" dirty="0" err="1"/>
              <a:t>intelligent</a:t>
            </a:r>
            <a:r>
              <a:rPr lang="hu-HU" sz="2800" i="1" dirty="0"/>
              <a:t>, </a:t>
            </a:r>
            <a:r>
              <a:rPr lang="hu-HU" sz="2800" i="1" dirty="0" err="1"/>
              <a:t>sustainable</a:t>
            </a:r>
            <a:r>
              <a:rPr lang="hu-HU" sz="2800" i="1" dirty="0"/>
              <a:t> and </a:t>
            </a:r>
            <a:r>
              <a:rPr lang="hu-HU" sz="2800" i="1" dirty="0" err="1"/>
              <a:t>inclusive</a:t>
            </a:r>
            <a:r>
              <a:rPr lang="hu-HU" sz="2800" i="1" dirty="0"/>
              <a:t> </a:t>
            </a:r>
            <a:r>
              <a:rPr lang="hu-HU" sz="2800" i="1" dirty="0" err="1"/>
              <a:t>society</a:t>
            </a:r>
            <a:r>
              <a:rPr lang="hu-HU" sz="2800" i="1" dirty="0"/>
              <a:t>: </a:t>
            </a:r>
            <a:r>
              <a:rPr lang="hu-HU" sz="2800" i="1" dirty="0" err="1"/>
              <a:t>social</a:t>
            </a:r>
            <a:r>
              <a:rPr lang="hu-HU" sz="2800" i="1" dirty="0"/>
              <a:t>, </a:t>
            </a:r>
            <a:r>
              <a:rPr lang="hu-HU" sz="2800" i="1" dirty="0" err="1"/>
              <a:t>technological</a:t>
            </a:r>
            <a:r>
              <a:rPr lang="hu-HU" sz="2800" i="1" dirty="0"/>
              <a:t>, </a:t>
            </a:r>
            <a:r>
              <a:rPr lang="hu-HU" sz="2800" i="1" dirty="0" err="1"/>
              <a:t>innovation</a:t>
            </a:r>
            <a:r>
              <a:rPr lang="hu-HU" sz="2800" i="1" dirty="0"/>
              <a:t> </a:t>
            </a:r>
            <a:r>
              <a:rPr lang="hu-HU" sz="2800" i="1" dirty="0" err="1"/>
              <a:t>networks</a:t>
            </a:r>
            <a:r>
              <a:rPr lang="hu-HU" sz="2800" i="1" dirty="0"/>
              <a:t> in </a:t>
            </a:r>
            <a:r>
              <a:rPr lang="hu-HU" sz="2800" i="1" dirty="0" err="1"/>
              <a:t>employment</a:t>
            </a:r>
            <a:r>
              <a:rPr lang="hu-HU" sz="2800" i="1" dirty="0"/>
              <a:t> and </a:t>
            </a:r>
            <a:r>
              <a:rPr lang="hu-HU" sz="2800" i="1" dirty="0" err="1"/>
              <a:t>digital</a:t>
            </a:r>
            <a:r>
              <a:rPr lang="hu-HU" sz="2800" i="1" dirty="0"/>
              <a:t> </a:t>
            </a:r>
            <a:r>
              <a:rPr lang="hu-HU" sz="2800" i="1" dirty="0" err="1" smtClean="0"/>
              <a:t>economy</a:t>
            </a:r>
            <a:r>
              <a:rPr lang="hu-HU" sz="2800" dirty="0" smtClean="0"/>
              <a:t>.</a:t>
            </a:r>
          </a:p>
          <a:p>
            <a:pPr algn="ctr"/>
            <a:r>
              <a:rPr lang="hu-HU" sz="2800" dirty="0" smtClean="0"/>
              <a:t>The </a:t>
            </a:r>
            <a:r>
              <a:rPr lang="hu-HU" sz="2800" dirty="0"/>
              <a:t>project has </a:t>
            </a:r>
            <a:r>
              <a:rPr lang="hu-HU" sz="2800" dirty="0" err="1"/>
              <a:t>been</a:t>
            </a:r>
            <a:r>
              <a:rPr lang="hu-HU" sz="2800" dirty="0"/>
              <a:t> </a:t>
            </a:r>
            <a:r>
              <a:rPr lang="hu-HU" sz="2800" dirty="0" err="1"/>
              <a:t>supported</a:t>
            </a:r>
            <a:r>
              <a:rPr lang="hu-HU" sz="2800" dirty="0"/>
              <a:t> </a:t>
            </a:r>
            <a:r>
              <a:rPr lang="hu-HU" sz="2800" dirty="0" err="1"/>
              <a:t>by</a:t>
            </a:r>
            <a:r>
              <a:rPr lang="hu-HU" sz="2800" dirty="0"/>
              <a:t> </a:t>
            </a:r>
            <a:r>
              <a:rPr lang="hu-HU" sz="2800" dirty="0" err="1"/>
              <a:t>the</a:t>
            </a:r>
            <a:r>
              <a:rPr lang="hu-HU" sz="2800" dirty="0"/>
              <a:t> European Union, </a:t>
            </a:r>
            <a:r>
              <a:rPr lang="hu-HU" sz="2800" dirty="0" err="1"/>
              <a:t>co-financed</a:t>
            </a:r>
            <a:r>
              <a:rPr lang="hu-HU" sz="2800" dirty="0"/>
              <a:t> </a:t>
            </a:r>
            <a:r>
              <a:rPr lang="hu-HU" sz="2800" dirty="0" err="1"/>
              <a:t>by</a:t>
            </a:r>
            <a:r>
              <a:rPr lang="hu-HU" sz="2800" dirty="0"/>
              <a:t> </a:t>
            </a:r>
            <a:r>
              <a:rPr lang="hu-HU" sz="2800" dirty="0" err="1"/>
              <a:t>the</a:t>
            </a:r>
            <a:r>
              <a:rPr lang="hu-HU" sz="2800" dirty="0"/>
              <a:t> European </a:t>
            </a:r>
            <a:r>
              <a:rPr lang="hu-HU" sz="2800" dirty="0" err="1"/>
              <a:t>Social</a:t>
            </a:r>
            <a:r>
              <a:rPr lang="hu-HU" sz="2800" dirty="0"/>
              <a:t> </a:t>
            </a:r>
            <a:r>
              <a:rPr lang="hu-HU" sz="2800" dirty="0" err="1"/>
              <a:t>Fund</a:t>
            </a:r>
            <a:r>
              <a:rPr lang="hu-HU" sz="2800" dirty="0"/>
              <a:t> and </a:t>
            </a:r>
            <a:r>
              <a:rPr lang="hu-HU" sz="2800" dirty="0" err="1"/>
              <a:t>the</a:t>
            </a:r>
            <a:r>
              <a:rPr lang="hu-HU" sz="2800" dirty="0"/>
              <a:t> </a:t>
            </a:r>
            <a:r>
              <a:rPr lang="hu-HU" sz="2800" dirty="0" err="1"/>
              <a:t>budget</a:t>
            </a:r>
            <a:r>
              <a:rPr lang="hu-HU" sz="2800" dirty="0"/>
              <a:t> of Hungary.</a:t>
            </a:r>
          </a:p>
        </p:txBody>
      </p:sp>
    </p:spTree>
    <p:extLst>
      <p:ext uri="{BB962C8B-B14F-4D97-AF65-F5344CB8AC3E}">
        <p14:creationId xmlns="" xmlns:p14="http://schemas.microsoft.com/office/powerpoint/2010/main" val="2992318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</TotalTime>
  <Words>335</Words>
  <Application>Microsoft Office PowerPoint</Application>
  <PresentationFormat>Diavetítés a képernyőre (4:3 oldalarány)</PresentationFormat>
  <Paragraphs>86</Paragraphs>
  <Slides>10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10</vt:i4>
      </vt:variant>
    </vt:vector>
  </HeadingPairs>
  <TitlesOfParts>
    <vt:vector size="12" baseType="lpstr">
      <vt:lpstr>Office-téma</vt:lpstr>
      <vt:lpstr>1_Office-téma</vt:lpstr>
      <vt:lpstr>Living together with others – social conflicts at Micro and macro level  - inside and outside  Kinga Szabó-Tóth, Phd.  Institute Director, ATTI University of Miskolc Faculty of arts </vt:lpstr>
      <vt:lpstr>About the project </vt:lpstr>
      <vt:lpstr>Theoritical background</vt:lpstr>
      <vt:lpstr>Areas of conflicts</vt:lpstr>
      <vt:lpstr>5. dia</vt:lpstr>
      <vt:lpstr>Other aspects II. </vt:lpstr>
      <vt:lpstr>Research concept</vt:lpstr>
      <vt:lpstr>Conflict-management</vt:lpstr>
      <vt:lpstr>Acknowledgement</vt:lpstr>
      <vt:lpstr>Thank you for your attention!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Graholy Éva</cp:lastModifiedBy>
  <cp:revision>124</cp:revision>
  <dcterms:created xsi:type="dcterms:W3CDTF">2014-03-03T11:13:53Z</dcterms:created>
  <dcterms:modified xsi:type="dcterms:W3CDTF">2020-06-15T11:41:55Z</dcterms:modified>
</cp:coreProperties>
</file>