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14"/>
  </p:notes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8" r:id="rId9"/>
    <p:sldId id="267" r:id="rId10"/>
    <p:sldId id="266" r:id="rId11"/>
    <p:sldId id="260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 snapToObjects="1"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pPr/>
              <a:t>2017.10.31.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2017.10.31.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2017.10.31.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2017.10.31.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2017.10.31.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2017.10.31.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2017.10.31.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2017.10.31.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pPr/>
              <a:t>2017.10.31.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4419600" cy="1440160"/>
          </a:xfrm>
        </p:spPr>
        <p:txBody>
          <a:bodyPr/>
          <a:lstStyle/>
          <a:p>
            <a:r>
              <a:rPr lang="hu-HU" dirty="0" smtClean="0"/>
              <a:t>Térinformatikai alapok </a:t>
            </a:r>
            <a:br>
              <a:rPr lang="hu-HU" dirty="0" smtClean="0"/>
            </a:br>
            <a:r>
              <a:rPr lang="hu-HU" dirty="0" smtClean="0"/>
              <a:t>„</a:t>
            </a:r>
            <a:r>
              <a:rPr lang="hu-HU" dirty="0" err="1" smtClean="0"/>
              <a:t>Patchworkshop</a:t>
            </a:r>
            <a:r>
              <a:rPr lang="hu-HU" dirty="0" smtClean="0"/>
              <a:t>”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395536" y="630932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chemeClr val="bg1"/>
                </a:solidFill>
              </a:rPr>
              <a:t>EFOP-3.6.2-16-2017-00007</a:t>
            </a:r>
          </a:p>
        </p:txBody>
      </p:sp>
    </p:spTree>
    <p:extLst>
      <p:ext uri="{BB962C8B-B14F-4D97-AF65-F5344CB8AC3E}">
        <p14:creationId xmlns="" xmlns:p14="http://schemas.microsoft.com/office/powerpoint/2010/main" val="116977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6212243" cy="864096"/>
          </a:xfrm>
        </p:spPr>
        <p:txBody>
          <a:bodyPr/>
          <a:lstStyle/>
          <a:p>
            <a:r>
              <a:rPr lang="hu-HU" dirty="0" smtClean="0"/>
              <a:t>Vektor-raszter összehasonlítás</a:t>
            </a:r>
            <a:endParaRPr lang="hu-HU" dirty="0"/>
          </a:p>
        </p:txBody>
      </p:sp>
      <p:graphicFrame>
        <p:nvGraphicFramePr>
          <p:cNvPr id="5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61175180"/>
              </p:ext>
            </p:extLst>
          </p:nvPr>
        </p:nvGraphicFramePr>
        <p:xfrm>
          <a:off x="611560" y="1354480"/>
          <a:ext cx="7461870" cy="5120640"/>
        </p:xfrm>
        <a:graphic>
          <a:graphicData uri="http://schemas.openxmlformats.org/drawingml/2006/table">
            <a:tbl>
              <a:tblPr/>
              <a:tblGrid>
                <a:gridCol w="3730935">
                  <a:extLst>
                    <a:ext uri="{9D8B030D-6E8A-4147-A177-3AD203B41FA5}">
                      <a16:colId xmlns="" xmlns:a16="http://schemas.microsoft.com/office/drawing/2014/main" val="2520095758"/>
                    </a:ext>
                  </a:extLst>
                </a:gridCol>
                <a:gridCol w="3730935">
                  <a:extLst>
                    <a:ext uri="{9D8B030D-6E8A-4147-A177-3AD203B41FA5}">
                      <a16:colId xmlns="" xmlns:a16="http://schemas.microsoft.com/office/drawing/2014/main" val="400467135"/>
                    </a:ext>
                  </a:extLst>
                </a:gridCol>
              </a:tblGrid>
              <a:tr h="341343">
                <a:tc>
                  <a:txBody>
                    <a:bodyPr/>
                    <a:lstStyle/>
                    <a:p>
                      <a:pPr algn="l"/>
                      <a:r>
                        <a:rPr lang="hu-HU" b="1" dirty="0"/>
                        <a:t>Vektoros rendszer</a:t>
                      </a:r>
                      <a:r>
                        <a:rPr lang="hu-HU" dirty="0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b="1"/>
                        <a:t>Raszteres rendszer</a:t>
                      </a:r>
                      <a:r>
                        <a:rPr lang="hu-HU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14774199"/>
                  </a:ext>
                </a:extLst>
              </a:tr>
              <a:tr h="4181449">
                <a:tc>
                  <a:txBody>
                    <a:bodyPr/>
                    <a:lstStyle/>
                    <a:p>
                      <a:pPr algn="l"/>
                      <a:r>
                        <a:rPr lang="hu-HU" i="1" dirty="0"/>
                        <a:t>Előnyök</a:t>
                      </a:r>
                      <a:r>
                        <a:rPr lang="hu-HU" dirty="0"/>
                        <a:t> 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hu-HU" dirty="0"/>
                        <a:t>Sokkal tömörebb adatszerkezet, mint a raszteresnél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hu-HU" dirty="0"/>
                        <a:t>A topológia hatékony tárolása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hu-HU" dirty="0"/>
                        <a:t>A grafika hatékony támogatása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hu-HU" dirty="0"/>
                        <a:t>A digitális állomány hatékony kezelése</a:t>
                      </a:r>
                    </a:p>
                    <a:p>
                      <a:pPr algn="l"/>
                      <a:endParaRPr lang="hu-HU" i="1" dirty="0" smtClean="0"/>
                    </a:p>
                    <a:p>
                      <a:pPr algn="l"/>
                      <a:r>
                        <a:rPr lang="hu-HU" i="1" dirty="0" smtClean="0"/>
                        <a:t>Hátrányok</a:t>
                      </a:r>
                      <a:r>
                        <a:rPr lang="hu-HU" dirty="0" smtClean="0"/>
                        <a:t> </a:t>
                      </a:r>
                      <a:endParaRPr lang="hu-HU" dirty="0"/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hu-HU" dirty="0"/>
                        <a:t>Az adatszerkezet sokkal bonyolultabb, mint a raszteresé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hu-HU" dirty="0"/>
                        <a:t>Sokkal nehezebb megvalósítani a </a:t>
                      </a:r>
                      <a:r>
                        <a:rPr lang="hu-HU" dirty="0" err="1"/>
                        <a:t>fedvények</a:t>
                      </a:r>
                      <a:r>
                        <a:rPr lang="hu-HU" dirty="0"/>
                        <a:t> közötti műveleteket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hu-HU" dirty="0"/>
                        <a:t>A nagy térbeli változékonyság ábrázolásában nem hatékony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i="1" dirty="0"/>
                        <a:t>Előnyök</a:t>
                      </a:r>
                      <a:r>
                        <a:rPr lang="hu-HU" dirty="0"/>
                        <a:t> 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hu-HU" dirty="0"/>
                        <a:t>Egyszerű adatszerkezet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hu-HU" dirty="0"/>
                        <a:t>A </a:t>
                      </a:r>
                      <a:r>
                        <a:rPr lang="hu-HU" dirty="0" err="1"/>
                        <a:t>fedvények</a:t>
                      </a:r>
                      <a:r>
                        <a:rPr lang="hu-HU" dirty="0"/>
                        <a:t> közötti műveletek egyszerűek és hatékonyak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hu-HU" dirty="0"/>
                        <a:t>A nagy térbeli változékonyságot (sok, egymástól eltérő apró jelenség) hatékonyan </a:t>
                      </a:r>
                      <a:r>
                        <a:rPr lang="hu-HU" dirty="0" smtClean="0"/>
                        <a:t>kezeli</a:t>
                      </a:r>
                    </a:p>
                    <a:p>
                      <a:pPr algn="l">
                        <a:buFont typeface="+mj-lt"/>
                        <a:buNone/>
                      </a:pPr>
                      <a:endParaRPr lang="hu-HU" dirty="0"/>
                    </a:p>
                    <a:p>
                      <a:pPr algn="l"/>
                      <a:r>
                        <a:rPr lang="hu-HU" i="1" dirty="0"/>
                        <a:t>Hátrányok</a:t>
                      </a:r>
                      <a:r>
                        <a:rPr lang="hu-HU" dirty="0"/>
                        <a:t> 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hu-HU" dirty="0"/>
                        <a:t>Az adatszerkezet kevéssé tömör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hu-HU" dirty="0"/>
                        <a:t>Nehéz a topológiai viszonyokat ábrázolni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hu-HU" dirty="0"/>
                        <a:t>A grafikus megjelenítés „szögletes” - amit javíthatunk a cellák számának növelésével, de ez nagyon nagy állományokat eredményezhet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6007196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Köszönetnyilvánítás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half" idx="2"/>
          </p:nvPr>
        </p:nvSpPr>
        <p:spPr>
          <a:xfrm>
            <a:off x="488586" y="1628800"/>
            <a:ext cx="8219256" cy="4691063"/>
          </a:xfrm>
        </p:spPr>
        <p:txBody>
          <a:bodyPr>
            <a:normAutofit/>
          </a:bodyPr>
          <a:lstStyle/>
          <a:p>
            <a:pPr algn="ctr"/>
            <a:r>
              <a:rPr lang="hu-HU" sz="2800" dirty="0"/>
              <a:t>A kutatást az </a:t>
            </a:r>
            <a:r>
              <a:rPr lang="hu-HU" sz="2800" i="1" u="sng" dirty="0"/>
              <a:t>EFOP-3.6.2-16-2017-00007</a:t>
            </a:r>
            <a:r>
              <a:rPr lang="hu-HU" sz="2800" dirty="0"/>
              <a:t> azonosító számú, </a:t>
            </a:r>
            <a:r>
              <a:rPr lang="hu-HU" sz="2800" i="1" dirty="0"/>
              <a:t>Az intelligens, fenntartható és inkluzív társadalom fejlesztésének aspektusai: társadalmi, technológiai, innovációs hálózatok a foglalkoztatásban és a digitális gazdaságban</a:t>
            </a:r>
            <a:r>
              <a:rPr lang="hu-HU" sz="2800" dirty="0"/>
              <a:t> című projekt </a:t>
            </a:r>
            <a:r>
              <a:rPr lang="hu-HU" sz="2800" dirty="0" smtClean="0"/>
              <a:t>támogatta.</a:t>
            </a:r>
          </a:p>
          <a:p>
            <a:pPr algn="ctr"/>
            <a:r>
              <a:rPr lang="hu-HU" sz="2800" dirty="0" smtClean="0"/>
              <a:t>A </a:t>
            </a:r>
            <a:r>
              <a:rPr lang="hu-HU" sz="2800" dirty="0"/>
              <a:t>projekt az Európai Unió támogatásával, az Európai Szociális Alap és Magyarország költségvetése társfinanszírozásában valósul meg.</a:t>
            </a:r>
          </a:p>
        </p:txBody>
      </p:sp>
    </p:spTree>
    <p:extLst>
      <p:ext uri="{BB962C8B-B14F-4D97-AF65-F5344CB8AC3E}">
        <p14:creationId xmlns="" xmlns:p14="http://schemas.microsoft.com/office/powerpoint/2010/main" val="28315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4419600" cy="1440160"/>
          </a:xfrm>
        </p:spPr>
        <p:txBody>
          <a:bodyPr/>
          <a:lstStyle/>
          <a:p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376552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Tematika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971600" y="1484784"/>
            <a:ext cx="7200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dirty="0" smtClean="0"/>
              <a:t>Mi a térinformatika? </a:t>
            </a:r>
          </a:p>
          <a:p>
            <a:endParaRPr lang="hu-HU" sz="2400" dirty="0" smtClean="0"/>
          </a:p>
          <a:p>
            <a:r>
              <a:rPr lang="hu-HU" sz="2400" dirty="0" smtClean="0"/>
              <a:t>Adatforrások</a:t>
            </a:r>
            <a:r>
              <a:rPr lang="hu-HU" sz="2400" dirty="0" smtClean="0"/>
              <a:t>, eszközök, alkalmazási területek</a:t>
            </a:r>
          </a:p>
          <a:p>
            <a:endParaRPr lang="hu-HU" sz="2400" dirty="0" smtClean="0"/>
          </a:p>
          <a:p>
            <a:r>
              <a:rPr lang="hu-HU" sz="2400" dirty="0" smtClean="0"/>
              <a:t>Térinformatikai </a:t>
            </a:r>
            <a:r>
              <a:rPr lang="hu-HU" sz="2400" dirty="0" smtClean="0"/>
              <a:t>modellek</a:t>
            </a:r>
          </a:p>
          <a:p>
            <a:pPr lvl="1"/>
            <a:r>
              <a:rPr lang="hu-HU" sz="2400" dirty="0" smtClean="0"/>
              <a:t>A vektoros modell általános áttekintése</a:t>
            </a:r>
          </a:p>
          <a:p>
            <a:pPr lvl="1"/>
            <a:r>
              <a:rPr lang="hu-HU" sz="2400" dirty="0" smtClean="0"/>
              <a:t>A raszteres modell általános áttekintése</a:t>
            </a:r>
          </a:p>
          <a:p>
            <a:endParaRPr lang="hu-HU" sz="2400" dirty="0" smtClean="0"/>
          </a:p>
          <a:p>
            <a:r>
              <a:rPr lang="hu-HU" sz="2400" dirty="0" smtClean="0"/>
              <a:t>Vektoros </a:t>
            </a:r>
            <a:r>
              <a:rPr lang="hu-HU" sz="2400" dirty="0" smtClean="0"/>
              <a:t>adatbázisok használata gyakorlatban</a:t>
            </a:r>
          </a:p>
          <a:p>
            <a:pPr lvl="1"/>
            <a:r>
              <a:rPr lang="hu-HU" sz="2400" dirty="0" smtClean="0"/>
              <a:t>Adatbázis szerkesztés</a:t>
            </a:r>
          </a:p>
          <a:p>
            <a:pPr lvl="1"/>
            <a:r>
              <a:rPr lang="hu-HU" sz="2400" dirty="0" smtClean="0"/>
              <a:t>Tematikus térkép készítése</a:t>
            </a:r>
          </a:p>
          <a:p>
            <a:pPr lvl="2"/>
            <a:r>
              <a:rPr lang="hu-HU" sz="2400" dirty="0" smtClean="0"/>
              <a:t>Megjelenítés</a:t>
            </a:r>
          </a:p>
          <a:p>
            <a:pPr lvl="2"/>
            <a:r>
              <a:rPr lang="hu-HU" sz="2400" dirty="0" smtClean="0"/>
              <a:t>Jelmagyarázat</a:t>
            </a:r>
          </a:p>
          <a:p>
            <a:pPr lvl="2"/>
            <a:r>
              <a:rPr lang="hu-HU" sz="2400" dirty="0" smtClean="0"/>
              <a:t>Feliratozás</a:t>
            </a:r>
            <a:endParaRPr lang="hu-HU" sz="2400" dirty="0"/>
          </a:p>
        </p:txBody>
      </p:sp>
    </p:spTree>
    <p:extLst>
      <p:ext uri="{BB962C8B-B14F-4D97-AF65-F5344CB8AC3E}">
        <p14:creationId xmlns="" xmlns:p14="http://schemas.microsoft.com/office/powerpoint/2010/main" val="3975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1403648" y="1435100"/>
            <a:ext cx="5976664" cy="4691063"/>
          </a:xfrm>
        </p:spPr>
        <p:txBody>
          <a:bodyPr>
            <a:normAutofit fontScale="70000" lnSpcReduction="20000"/>
          </a:bodyPr>
          <a:lstStyle/>
          <a:p>
            <a:r>
              <a:rPr lang="hu-HU" dirty="0" smtClean="0"/>
              <a:t>A térképezés a minket körülvevő világ egy (vagy több) speciális szempont alapján történő leképezése, és ennek grafikus formában történő megjelenítése.</a:t>
            </a:r>
          </a:p>
          <a:p>
            <a:r>
              <a:rPr lang="hu-HU" dirty="0" smtClean="0"/>
              <a:t>Térinformatika meghatározása</a:t>
            </a:r>
          </a:p>
          <a:p>
            <a:pPr lvl="1"/>
            <a:r>
              <a:rPr lang="hu-HU" dirty="0" smtClean="0"/>
              <a:t>„hatékony eszközök halmaza a valós világból származó térbeli adatok igény szerinti gyűjtésére, tárolására és előhívására, átalakítására és megjelenítésére.” </a:t>
            </a:r>
          </a:p>
          <a:p>
            <a:pPr lvl="1"/>
            <a:r>
              <a:rPr lang="hu-HU" dirty="0" smtClean="0"/>
              <a:t>“Egy döntéstámogató rendszer, amely magába foglalja a térben vonatkoztatott adatok interakcióját egy problémamegoldó környezetben”. </a:t>
            </a:r>
          </a:p>
          <a:p>
            <a:pPr marL="457200" lvl="1" indent="0">
              <a:buNone/>
            </a:pPr>
            <a:endParaRPr lang="hu-HU" dirty="0" smtClean="0"/>
          </a:p>
          <a:p>
            <a:pPr marL="457200" lvl="1" indent="0">
              <a:buNone/>
            </a:pPr>
            <a:r>
              <a:rPr lang="hu-HU" dirty="0" smtClean="0"/>
              <a:t>Mindkét állítás igaz!</a:t>
            </a:r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Térinformatika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755576" y="1435100"/>
            <a:ext cx="7931224" cy="4691063"/>
          </a:xfrm>
        </p:spPr>
        <p:txBody>
          <a:bodyPr>
            <a:noAutofit/>
          </a:bodyPr>
          <a:lstStyle/>
          <a:p>
            <a:r>
              <a:rPr lang="hu-HU" sz="2400" dirty="0" err="1" smtClean="0"/>
              <a:t>Geographic</a:t>
            </a:r>
            <a:r>
              <a:rPr lang="hu-HU" sz="2400" dirty="0" smtClean="0"/>
              <a:t> </a:t>
            </a:r>
            <a:r>
              <a:rPr lang="hu-HU" sz="2400" dirty="0" err="1" smtClean="0"/>
              <a:t>Information</a:t>
            </a:r>
            <a:r>
              <a:rPr lang="hu-HU" sz="2400" dirty="0" smtClean="0"/>
              <a:t> System (GIS)</a:t>
            </a:r>
          </a:p>
          <a:p>
            <a:r>
              <a:rPr lang="hu-HU" sz="2400" dirty="0" smtClean="0"/>
              <a:t>Funkciói:</a:t>
            </a:r>
          </a:p>
          <a:p>
            <a:pPr lvl="1"/>
            <a:r>
              <a:rPr lang="hu-HU" sz="2400" dirty="0" smtClean="0"/>
              <a:t>1. adatbevitel (térbeli koncepciók, adatmodellek, stb.)</a:t>
            </a:r>
          </a:p>
          <a:p>
            <a:pPr lvl="1"/>
            <a:r>
              <a:rPr lang="hu-HU" sz="2400" dirty="0" smtClean="0"/>
              <a:t>2. adattárolás és visszakeresés (adatbázis kezelés) </a:t>
            </a:r>
          </a:p>
          <a:p>
            <a:pPr lvl="1"/>
            <a:r>
              <a:rPr lang="hu-HU" sz="2400" dirty="0" smtClean="0"/>
              <a:t>3. elemzés (adatok manipulációja, vizsgálata és megerősítése) </a:t>
            </a:r>
          </a:p>
          <a:p>
            <a:pPr lvl="1"/>
            <a:r>
              <a:rPr lang="hu-HU" sz="2400" dirty="0" smtClean="0"/>
              <a:t>4. kimenet (megjelenítés és termékgenerálás). </a:t>
            </a:r>
          </a:p>
          <a:p>
            <a:r>
              <a:rPr lang="hu-HU" sz="2400" dirty="0" smtClean="0"/>
              <a:t>Más adatbázis rendszerektől az adatok térbeli „lokációja”, a valós földrajzi térben való elhelyezése különbözteti meg</a:t>
            </a:r>
            <a:r>
              <a:rPr lang="hu-HU" sz="2400" dirty="0" smtClean="0"/>
              <a:t>.</a:t>
            </a:r>
            <a:endParaRPr lang="hu-HU" sz="2400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Térinformatika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251520" y="1435100"/>
            <a:ext cx="8435280" cy="4691063"/>
          </a:xfrm>
        </p:spPr>
        <p:txBody>
          <a:bodyPr>
            <a:normAutofit/>
          </a:bodyPr>
          <a:lstStyle/>
          <a:p>
            <a:r>
              <a:rPr lang="hu-HU" sz="2800" dirty="0" smtClean="0"/>
              <a:t>A problémák, amelyeket a térinformatika képes megoldani, kapcsolatban vannak a </a:t>
            </a:r>
          </a:p>
          <a:p>
            <a:pPr lvl="1"/>
            <a:r>
              <a:rPr lang="hu-HU" dirty="0" smtClean="0"/>
              <a:t>helyzettel (hol?), </a:t>
            </a:r>
          </a:p>
          <a:p>
            <a:pPr lvl="1"/>
            <a:r>
              <a:rPr lang="hu-HU" dirty="0" smtClean="0"/>
              <a:t>az azonosítással (mi van ott?), </a:t>
            </a:r>
          </a:p>
          <a:p>
            <a:pPr lvl="1"/>
            <a:r>
              <a:rPr lang="hu-HU" dirty="0" smtClean="0"/>
              <a:t>a trendekkel (mi változott azóta?), </a:t>
            </a:r>
          </a:p>
          <a:p>
            <a:pPr lvl="1"/>
            <a:r>
              <a:rPr lang="hu-HU" dirty="0" smtClean="0"/>
              <a:t>az optimális útvonallal (melyik a legjobb út?), </a:t>
            </a:r>
          </a:p>
          <a:p>
            <a:pPr lvl="1"/>
            <a:r>
              <a:rPr lang="hu-HU" dirty="0" smtClean="0"/>
              <a:t>a mintákkal (milyen kapcsolatok vannak?) </a:t>
            </a:r>
          </a:p>
          <a:p>
            <a:pPr lvl="1"/>
            <a:r>
              <a:rPr lang="hu-HU" dirty="0" smtClean="0"/>
              <a:t>a modellekkel (mi van, ha ...?). </a:t>
            </a:r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Térinformatika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971600" y="1435100"/>
            <a:ext cx="7715200" cy="4691063"/>
          </a:xfrm>
        </p:spPr>
        <p:txBody>
          <a:bodyPr>
            <a:normAutofit lnSpcReduction="10000"/>
          </a:bodyPr>
          <a:lstStyle/>
          <a:p>
            <a:r>
              <a:rPr lang="hu-HU" sz="2800" dirty="0" smtClean="0"/>
              <a:t>Adatforrásai:</a:t>
            </a:r>
            <a:endParaRPr lang="hu-HU" dirty="0" smtClean="0"/>
          </a:p>
          <a:p>
            <a:pPr lvl="1"/>
            <a:r>
              <a:rPr lang="hu-HU" sz="2400" dirty="0" smtClean="0"/>
              <a:t>Koordináták:</a:t>
            </a:r>
          </a:p>
          <a:p>
            <a:pPr lvl="2"/>
            <a:r>
              <a:rPr lang="hu-HU" sz="2100" dirty="0" smtClean="0"/>
              <a:t>Geodézia</a:t>
            </a:r>
          </a:p>
          <a:p>
            <a:pPr lvl="2"/>
            <a:r>
              <a:rPr lang="hu-HU" sz="2100" dirty="0" smtClean="0"/>
              <a:t>GPS</a:t>
            </a:r>
          </a:p>
          <a:p>
            <a:pPr lvl="1"/>
            <a:r>
              <a:rPr lang="hu-HU" sz="2400" dirty="0" smtClean="0"/>
              <a:t>Terepi mérések (pl. geofizikai mérések, meteorológia állomások)</a:t>
            </a:r>
          </a:p>
          <a:p>
            <a:pPr lvl="1"/>
            <a:r>
              <a:rPr lang="hu-HU" sz="2400" dirty="0" smtClean="0"/>
              <a:t>Terepi mintavételek (pl. interjúk, talajmintavétel)</a:t>
            </a:r>
          </a:p>
          <a:p>
            <a:pPr lvl="1"/>
            <a:r>
              <a:rPr lang="hu-HU" sz="2400" dirty="0" smtClean="0"/>
              <a:t>Archív térképi adatok:</a:t>
            </a:r>
          </a:p>
          <a:p>
            <a:pPr lvl="2"/>
            <a:r>
              <a:rPr lang="hu-HU" sz="2100" dirty="0" smtClean="0"/>
              <a:t>Pl. Topográfiai térképek</a:t>
            </a:r>
          </a:p>
          <a:p>
            <a:pPr lvl="1"/>
            <a:r>
              <a:rPr lang="hu-HU" sz="2400" dirty="0" smtClean="0"/>
              <a:t>Távérzékelés:</a:t>
            </a:r>
          </a:p>
          <a:p>
            <a:pPr lvl="2"/>
            <a:r>
              <a:rPr lang="hu-HU" sz="2100" dirty="0" smtClean="0"/>
              <a:t>Légi vagy műholdas</a:t>
            </a:r>
          </a:p>
          <a:p>
            <a:pPr lvl="2"/>
            <a:r>
              <a:rPr lang="hu-HU" sz="2100" dirty="0" smtClean="0"/>
              <a:t>Optikai szenzorok adatai, radar, lézeres</a:t>
            </a:r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Térinformatika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27584" y="1435100"/>
            <a:ext cx="7859216" cy="46910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hu-HU" dirty="0" smtClean="0"/>
              <a:t>Alkalmazási területek: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Kutatás 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Meteorológia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Mezőgazdaság és ipar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Navigáció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Webes térinformatika (pl. </a:t>
            </a:r>
            <a:r>
              <a:rPr lang="hu-HU" dirty="0" err="1" smtClean="0"/>
              <a:t>Google</a:t>
            </a:r>
            <a:r>
              <a:rPr lang="hu-HU" dirty="0" smtClean="0"/>
              <a:t> </a:t>
            </a:r>
            <a:r>
              <a:rPr lang="hu-HU" dirty="0" err="1" smtClean="0"/>
              <a:t>Maps</a:t>
            </a:r>
            <a:r>
              <a:rPr lang="hu-HU" dirty="0" smtClean="0"/>
              <a:t>/</a:t>
            </a:r>
            <a:r>
              <a:rPr lang="hu-HU" dirty="0" err="1" smtClean="0"/>
              <a:t>Earth</a:t>
            </a:r>
            <a:r>
              <a:rPr lang="hu-HU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Mentők, </a:t>
            </a:r>
            <a:r>
              <a:rPr lang="hu-HU" dirty="0" err="1" smtClean="0"/>
              <a:t>katasztófavédelem</a:t>
            </a:r>
            <a:r>
              <a:rPr lang="hu-HU" dirty="0" smtClean="0"/>
              <a:t> (térképi válasz összetett kérdésekre, pl. optimális Helikopter leszállóhely kiválasztása erdős területen történő mentéshez.)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Település tervezés és üzemeltetés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Közmű cégek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Ingatlanpiac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Bankok és biztosítók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Marketing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Szórakoztató ipar (filmek, számítógépes játékok</a:t>
            </a:r>
          </a:p>
          <a:p>
            <a:pPr marL="457200" lvl="1" indent="0">
              <a:buFont typeface="Arial" pitchFamily="34" charset="0"/>
              <a:buChar char="•"/>
            </a:pPr>
            <a:r>
              <a:rPr lang="hu-HU" dirty="0" smtClean="0"/>
              <a:t> </a:t>
            </a:r>
            <a:r>
              <a:rPr lang="hu-HU" dirty="0" err="1" smtClean="0"/>
              <a:t>stb</a:t>
            </a:r>
            <a:r>
              <a:rPr lang="hu-HU" dirty="0" smtClean="0"/>
              <a:t>…</a:t>
            </a:r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Térinformatika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hu-HU" sz="2400" dirty="0" smtClean="0"/>
              <a:t>Az információ az egyes péppontokhoz van hozzárendelve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/>
              <a:t>Folytonos és tematikus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/>
              <a:t>Térbeli felbontás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/>
              <a:t>Spektrális felbontás</a:t>
            </a:r>
            <a:endParaRPr lang="hu-HU" sz="2400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Raszteres modell</a:t>
            </a: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876378"/>
            <a:ext cx="2232000" cy="2396653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628800"/>
            <a:ext cx="1718736" cy="2247578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628801"/>
            <a:ext cx="1620000" cy="2172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hu-HU" sz="1800" dirty="0" smtClean="0"/>
              <a:t>Entitás -&gt; objektum</a:t>
            </a:r>
          </a:p>
          <a:p>
            <a:pPr>
              <a:buFont typeface="Arial" pitchFamily="34" charset="0"/>
              <a:buChar char="•"/>
            </a:pPr>
            <a:r>
              <a:rPr lang="hu-HU" sz="1800" dirty="0" smtClean="0"/>
              <a:t>Elemei:</a:t>
            </a:r>
          </a:p>
          <a:p>
            <a:pPr lvl="1">
              <a:buFont typeface="Arial" pitchFamily="34" charset="0"/>
              <a:buChar char="•"/>
            </a:pPr>
            <a:r>
              <a:rPr lang="hu-HU" sz="1600" dirty="0" smtClean="0"/>
              <a:t>Pont (pl. fák)</a:t>
            </a:r>
          </a:p>
          <a:p>
            <a:pPr lvl="1">
              <a:buFont typeface="Arial" pitchFamily="34" charset="0"/>
              <a:buChar char="•"/>
            </a:pPr>
            <a:r>
              <a:rPr lang="hu-HU" sz="1600" dirty="0" smtClean="0"/>
              <a:t>Vonal (pl. utak)</a:t>
            </a:r>
          </a:p>
          <a:p>
            <a:pPr lvl="1">
              <a:buFont typeface="Arial" pitchFamily="34" charset="0"/>
              <a:buChar char="•"/>
            </a:pPr>
            <a:r>
              <a:rPr lang="hu-HU" sz="1600" dirty="0" smtClean="0"/>
              <a:t>Poligon (pl. település határ)</a:t>
            </a:r>
          </a:p>
          <a:p>
            <a:pPr>
              <a:buFont typeface="Arial" pitchFamily="34" charset="0"/>
              <a:buChar char="•"/>
            </a:pPr>
            <a:r>
              <a:rPr lang="hu-HU" sz="1800" dirty="0" smtClean="0"/>
              <a:t>Mögöttük egy adatbázis </a:t>
            </a:r>
          </a:p>
          <a:p>
            <a:pPr>
              <a:buFont typeface="Arial" pitchFamily="34" charset="0"/>
              <a:buChar char="•"/>
            </a:pPr>
            <a:r>
              <a:rPr lang="hu-HU" sz="1800" dirty="0" smtClean="0"/>
              <a:t>található, amely az egyes</a:t>
            </a:r>
          </a:p>
          <a:p>
            <a:pPr>
              <a:buFont typeface="Arial" pitchFamily="34" charset="0"/>
              <a:buChar char="•"/>
            </a:pPr>
            <a:r>
              <a:rPr lang="hu-HU" sz="1800" dirty="0" smtClean="0"/>
              <a:t>objektumokhoz tartozó </a:t>
            </a:r>
          </a:p>
          <a:p>
            <a:pPr>
              <a:buFont typeface="Arial" pitchFamily="34" charset="0"/>
              <a:buChar char="•"/>
            </a:pPr>
            <a:r>
              <a:rPr lang="hu-HU" sz="1800" dirty="0" smtClean="0"/>
              <a:t>attribútumokat, rekordokat</a:t>
            </a:r>
          </a:p>
          <a:p>
            <a:pPr>
              <a:buFont typeface="Arial" pitchFamily="34" charset="0"/>
              <a:buChar char="•"/>
            </a:pPr>
            <a:r>
              <a:rPr lang="hu-HU" sz="1800" dirty="0" smtClean="0"/>
              <a:t>tartalmazza</a:t>
            </a:r>
          </a:p>
          <a:p>
            <a:pPr>
              <a:buFont typeface="Arial" pitchFamily="34" charset="0"/>
              <a:buChar char="•"/>
            </a:pPr>
            <a:r>
              <a:rPr lang="hu-HU" sz="1800" dirty="0" smtClean="0"/>
              <a:t>Topológia</a:t>
            </a:r>
          </a:p>
          <a:p>
            <a:pPr>
              <a:buFont typeface="Arial" pitchFamily="34" charset="0"/>
              <a:buChar char="•"/>
            </a:pPr>
            <a:r>
              <a:rPr lang="hu-HU" sz="1800" dirty="0" smtClean="0"/>
              <a:t>Rétegek</a:t>
            </a:r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Vektoros modell</a:t>
            </a:r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2055730"/>
            <a:ext cx="5111750" cy="3449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552</Words>
  <Application>Microsoft Office PowerPoint</Application>
  <PresentationFormat>Diavetítés a képernyőre (4:3 oldalarány)</PresentationFormat>
  <Paragraphs>113</Paragraphs>
  <Slides>12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Office-téma</vt:lpstr>
      <vt:lpstr>Térinformatikai alapok  „Patchworkshop”</vt:lpstr>
      <vt:lpstr>Tematika</vt:lpstr>
      <vt:lpstr>Térinformatika</vt:lpstr>
      <vt:lpstr>Térinformatika</vt:lpstr>
      <vt:lpstr>Térinformatika</vt:lpstr>
      <vt:lpstr>Térinformatika</vt:lpstr>
      <vt:lpstr>Térinformatika</vt:lpstr>
      <vt:lpstr>Raszteres modell</vt:lpstr>
      <vt:lpstr>Vektoros modell</vt:lpstr>
      <vt:lpstr>Vektor-raszter összehasonlítás</vt:lpstr>
      <vt:lpstr>Köszönetnyilvánítás</vt:lpstr>
      <vt:lpstr>KÖSZÖNÖM  A FIGYELMET!</vt:lpstr>
    </vt:vector>
  </TitlesOfParts>
  <Company>novak.adam@gmail.com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Graholy Éva</cp:lastModifiedBy>
  <cp:revision>49</cp:revision>
  <dcterms:created xsi:type="dcterms:W3CDTF">2014-03-03T11:13:53Z</dcterms:created>
  <dcterms:modified xsi:type="dcterms:W3CDTF">2017-10-31T11:11:38Z</dcterms:modified>
</cp:coreProperties>
</file>